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87" r:id="rId2"/>
    <p:sldId id="358" r:id="rId3"/>
    <p:sldId id="1229" r:id="rId4"/>
    <p:sldId id="1242" r:id="rId5"/>
    <p:sldId id="1230" r:id="rId6"/>
    <p:sldId id="1236" r:id="rId7"/>
    <p:sldId id="1237" r:id="rId8"/>
    <p:sldId id="1238" r:id="rId9"/>
    <p:sldId id="1239" r:id="rId10"/>
    <p:sldId id="1240" r:id="rId11"/>
    <p:sldId id="1241" r:id="rId12"/>
    <p:sldId id="1140" r:id="rId13"/>
    <p:sldId id="1228" r:id="rId14"/>
    <p:sldId id="381" r:id="rId15"/>
    <p:sldId id="382" r:id="rId16"/>
    <p:sldId id="379" r:id="rId17"/>
    <p:sldId id="1222" r:id="rId18"/>
    <p:sldId id="1118" r:id="rId19"/>
    <p:sldId id="331" r:id="rId2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29"/>
            <p14:sldId id="1242"/>
            <p14:sldId id="1230"/>
            <p14:sldId id="1236"/>
            <p14:sldId id="1237"/>
            <p14:sldId id="1238"/>
            <p14:sldId id="1239"/>
            <p14:sldId id="1240"/>
            <p14:sldId id="1241"/>
            <p14:sldId id="1140"/>
            <p14:sldId id="1228"/>
            <p14:sldId id="381"/>
            <p14:sldId id="382"/>
            <p14:sldId id="379"/>
            <p14:sldId id="1222"/>
            <p14:sldId id="1118"/>
            <p14:sldId id="3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8D237"/>
    <a:srgbClr val="00EDB5"/>
    <a:srgbClr val="F3622C"/>
    <a:srgbClr val="20D3FF"/>
    <a:srgbClr val="7F007D"/>
    <a:srgbClr val="004050"/>
    <a:srgbClr val="FF004C"/>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CBF9D1-BF64-4185-8D23-275631DFBD25}" v="1" dt="2024-10-08T08:58:12.0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2" autoAdjust="0"/>
    <p:restoredTop sz="79540" autoAdjust="0"/>
  </p:normalViewPr>
  <p:slideViewPr>
    <p:cSldViewPr snapToGrid="0" snapToObjects="1" showGuides="1">
      <p:cViewPr varScale="1">
        <p:scale>
          <a:sx n="84" d="100"/>
          <a:sy n="84" d="100"/>
        </p:scale>
        <p:origin x="1302"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9AECCEE9-B14C-4046-AC26-AA1FBF33D37E}"/>
    <pc:docChg chg="undo custSel addSld modSld modSection">
      <pc:chgData name="Mark Fishpool" userId="b7923bd0fa9cf83f" providerId="LiveId" clId="{9AECCEE9-B14C-4046-AC26-AA1FBF33D37E}" dt="2024-09-10T12:53:35.430" v="700" actId="20577"/>
      <pc:docMkLst>
        <pc:docMk/>
      </pc:docMkLst>
      <pc:sldChg chg="addSp modSp mod">
        <pc:chgData name="Mark Fishpool" userId="b7923bd0fa9cf83f" providerId="LiveId" clId="{9AECCEE9-B14C-4046-AC26-AA1FBF33D37E}" dt="2024-09-10T07:49:52.860" v="81" actId="14100"/>
        <pc:sldMkLst>
          <pc:docMk/>
          <pc:sldMk cId="2599586204" sldId="1229"/>
        </pc:sldMkLst>
        <pc:spChg chg="mod">
          <ac:chgData name="Mark Fishpool" userId="b7923bd0fa9cf83f" providerId="LiveId" clId="{9AECCEE9-B14C-4046-AC26-AA1FBF33D37E}" dt="2024-09-10T07:49:47.652" v="80" actId="14100"/>
          <ac:spMkLst>
            <pc:docMk/>
            <pc:sldMk cId="2599586204" sldId="1229"/>
            <ac:spMk id="3" creationId="{7EB85E37-43C2-7452-AC5B-7E1077247DB3}"/>
          </ac:spMkLst>
        </pc:spChg>
        <pc:spChg chg="mod">
          <ac:chgData name="Mark Fishpool" userId="b7923bd0fa9cf83f" providerId="LiveId" clId="{9AECCEE9-B14C-4046-AC26-AA1FBF33D37E}" dt="2024-09-10T07:49:52.860" v="81" actId="14100"/>
          <ac:spMkLst>
            <pc:docMk/>
            <pc:sldMk cId="2599586204" sldId="1229"/>
            <ac:spMk id="4" creationId="{7A90C498-E8C0-D4ED-3C96-97C90C5CB29B}"/>
          </ac:spMkLst>
        </pc:spChg>
        <pc:spChg chg="mod">
          <ac:chgData name="Mark Fishpool" userId="b7923bd0fa9cf83f" providerId="LiveId" clId="{9AECCEE9-B14C-4046-AC26-AA1FBF33D37E}" dt="2024-09-10T07:45:04.073" v="0"/>
          <ac:spMkLst>
            <pc:docMk/>
            <pc:sldMk cId="2599586204" sldId="1229"/>
            <ac:spMk id="8" creationId="{502A80D1-FAA1-94D0-2633-CDA57566E045}"/>
          </ac:spMkLst>
        </pc:spChg>
        <pc:grpChg chg="add mod">
          <ac:chgData name="Mark Fishpool" userId="b7923bd0fa9cf83f" providerId="LiveId" clId="{9AECCEE9-B14C-4046-AC26-AA1FBF33D37E}" dt="2024-09-10T07:45:04.073" v="0"/>
          <ac:grpSpMkLst>
            <pc:docMk/>
            <pc:sldMk cId="2599586204" sldId="1229"/>
            <ac:grpSpMk id="6" creationId="{CD023DB3-AD1A-E966-39CC-021D03FA9262}"/>
          </ac:grpSpMkLst>
        </pc:grpChg>
        <pc:picChg chg="mod">
          <ac:chgData name="Mark Fishpool" userId="b7923bd0fa9cf83f" providerId="LiveId" clId="{9AECCEE9-B14C-4046-AC26-AA1FBF33D37E}" dt="2024-09-10T07:45:04.073" v="0"/>
          <ac:picMkLst>
            <pc:docMk/>
            <pc:sldMk cId="2599586204" sldId="1229"/>
            <ac:picMk id="7" creationId="{235C78EF-ABC3-8106-CDC2-AB7EC605B7A0}"/>
          </ac:picMkLst>
        </pc:picChg>
      </pc:sldChg>
      <pc:sldChg chg="addSp modSp new mod modNotesTx">
        <pc:chgData name="Mark Fishpool" userId="b7923bd0fa9cf83f" providerId="LiveId" clId="{9AECCEE9-B14C-4046-AC26-AA1FBF33D37E}" dt="2024-09-10T12:53:35.430" v="700" actId="20577"/>
        <pc:sldMkLst>
          <pc:docMk/>
          <pc:sldMk cId="1807365839" sldId="1242"/>
        </pc:sldMkLst>
        <pc:spChg chg="mod">
          <ac:chgData name="Mark Fishpool" userId="b7923bd0fa9cf83f" providerId="LiveId" clId="{9AECCEE9-B14C-4046-AC26-AA1FBF33D37E}" dt="2024-09-10T09:19:21.163" v="688" actId="20577"/>
          <ac:spMkLst>
            <pc:docMk/>
            <pc:sldMk cId="1807365839" sldId="1242"/>
            <ac:spMk id="2" creationId="{C8574B67-1F84-D53A-BAA7-3BDC573DD8EA}"/>
          </ac:spMkLst>
        </pc:spChg>
        <pc:spChg chg="mod">
          <ac:chgData name="Mark Fishpool" userId="b7923bd0fa9cf83f" providerId="LiveId" clId="{9AECCEE9-B14C-4046-AC26-AA1FBF33D37E}" dt="2024-09-10T09:16:35.142" v="236" actId="1076"/>
          <ac:spMkLst>
            <pc:docMk/>
            <pc:sldMk cId="1807365839" sldId="1242"/>
            <ac:spMk id="3" creationId="{C342984D-496B-D00D-756B-D570C6AC6F70}"/>
          </ac:spMkLst>
        </pc:spChg>
        <pc:spChg chg="mod">
          <ac:chgData name="Mark Fishpool" userId="b7923bd0fa9cf83f" providerId="LiveId" clId="{9AECCEE9-B14C-4046-AC26-AA1FBF33D37E}" dt="2024-09-10T09:16:38.016" v="237" actId="1076"/>
          <ac:spMkLst>
            <pc:docMk/>
            <pc:sldMk cId="1807365839" sldId="1242"/>
            <ac:spMk id="6" creationId="{38D56EEC-80DC-1CCB-B6F4-049858358ACA}"/>
          </ac:spMkLst>
        </pc:spChg>
        <pc:grpChg chg="add mod">
          <ac:chgData name="Mark Fishpool" userId="b7923bd0fa9cf83f" providerId="LiveId" clId="{9AECCEE9-B14C-4046-AC26-AA1FBF33D37E}" dt="2024-09-10T09:16:38.016" v="237" actId="1076"/>
          <ac:grpSpMkLst>
            <pc:docMk/>
            <pc:sldMk cId="1807365839" sldId="1242"/>
            <ac:grpSpMk id="4" creationId="{48D7536D-3922-EADA-7372-DA8E0D21F8D3}"/>
          </ac:grpSpMkLst>
        </pc:grpChg>
        <pc:picChg chg="mod">
          <ac:chgData name="Mark Fishpool" userId="b7923bd0fa9cf83f" providerId="LiveId" clId="{9AECCEE9-B14C-4046-AC26-AA1FBF33D37E}" dt="2024-09-10T09:16:38.016" v="237" actId="1076"/>
          <ac:picMkLst>
            <pc:docMk/>
            <pc:sldMk cId="1807365839" sldId="1242"/>
            <ac:picMk id="5" creationId="{55DED304-CFE5-F2BE-301B-BF9F5BFE7A0D}"/>
          </ac:picMkLst>
        </pc:picChg>
      </pc:sldChg>
    </pc:docChg>
  </pc:docChgLst>
  <pc:docChgLst>
    <pc:chgData name="Mark Fishpool" userId="b7923bd0fa9cf83f" providerId="LiveId" clId="{11CBF9D1-BF64-4185-8D23-275631DFBD25}"/>
    <pc:docChg chg="undo custSel modSld">
      <pc:chgData name="Mark Fishpool" userId="b7923bd0fa9cf83f" providerId="LiveId" clId="{11CBF9D1-BF64-4185-8D23-275631DFBD25}" dt="2024-10-14T10:00:29.951" v="2041" actId="20577"/>
      <pc:docMkLst>
        <pc:docMk/>
      </pc:docMkLst>
      <pc:sldChg chg="modSp mod">
        <pc:chgData name="Mark Fishpool" userId="b7923bd0fa9cf83f" providerId="LiveId" clId="{11CBF9D1-BF64-4185-8D23-275631DFBD25}" dt="2024-10-07T15:34:19.597" v="1012" actId="114"/>
        <pc:sldMkLst>
          <pc:docMk/>
          <pc:sldMk cId="2599586204" sldId="1229"/>
        </pc:sldMkLst>
        <pc:spChg chg="mod">
          <ac:chgData name="Mark Fishpool" userId="b7923bd0fa9cf83f" providerId="LiveId" clId="{11CBF9D1-BF64-4185-8D23-275631DFBD25}" dt="2024-10-07T15:34:19.597" v="1012" actId="114"/>
          <ac:spMkLst>
            <pc:docMk/>
            <pc:sldMk cId="2599586204" sldId="1229"/>
            <ac:spMk id="3" creationId="{7EB85E37-43C2-7452-AC5B-7E1077247DB3}"/>
          </ac:spMkLst>
        </pc:spChg>
      </pc:sldChg>
      <pc:sldChg chg="modNotesTx">
        <pc:chgData name="Mark Fishpool" userId="b7923bd0fa9cf83f" providerId="LiveId" clId="{11CBF9D1-BF64-4185-8D23-275631DFBD25}" dt="2024-10-14T10:00:29.951" v="2041" actId="20577"/>
        <pc:sldMkLst>
          <pc:docMk/>
          <pc:sldMk cId="2198188795" sldId="1230"/>
        </pc:sldMkLst>
      </pc:sldChg>
      <pc:sldChg chg="modSp mod modNotesTx">
        <pc:chgData name="Mark Fishpool" userId="b7923bd0fa9cf83f" providerId="LiveId" clId="{11CBF9D1-BF64-4185-8D23-275631DFBD25}" dt="2024-10-08T08:58:19.298" v="1952" actId="6549"/>
        <pc:sldMkLst>
          <pc:docMk/>
          <pc:sldMk cId="1807365839" sldId="1242"/>
        </pc:sldMkLst>
        <pc:spChg chg="mod">
          <ac:chgData name="Mark Fishpool" userId="b7923bd0fa9cf83f" providerId="LiveId" clId="{11CBF9D1-BF64-4185-8D23-275631DFBD25}" dt="2024-10-07T14:50:16.173" v="422" actId="20577"/>
          <ac:spMkLst>
            <pc:docMk/>
            <pc:sldMk cId="1807365839" sldId="1242"/>
            <ac:spMk id="3" creationId="{C342984D-496B-D00D-756B-D570C6AC6F7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170037" cy="4817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4143417" y="2"/>
            <a:ext cx="3170037" cy="481775"/>
          </a:xfrm>
          <a:prstGeom prst="rect">
            <a:avLst/>
          </a:prstGeom>
        </p:spPr>
        <p:txBody>
          <a:bodyPr vert="horz" lIns="91440" tIns="45720" rIns="91440" bIns="45720" rtlCol="0"/>
          <a:lstStyle>
            <a:lvl1pPr algn="r">
              <a:defRPr sz="1200"/>
            </a:lvl1pPr>
          </a:lstStyle>
          <a:p>
            <a:fld id="{86D088FE-3E68-47FE-8BA4-634CD34BABBC}" type="datetimeFigureOut">
              <a:rPr lang="en-GB" smtClean="0"/>
              <a:t>14/10/2024</a:t>
            </a:fld>
            <a:endParaRPr lang="en-GB"/>
          </a:p>
        </p:txBody>
      </p:sp>
      <p:sp>
        <p:nvSpPr>
          <p:cNvPr id="4" name="Footer Placeholder 3"/>
          <p:cNvSpPr>
            <a:spLocks noGrp="1"/>
          </p:cNvSpPr>
          <p:nvPr>
            <p:ph type="ftr" sz="quarter" idx="2"/>
          </p:nvPr>
        </p:nvSpPr>
        <p:spPr>
          <a:xfrm>
            <a:off x="1" y="9119426"/>
            <a:ext cx="3170037" cy="48177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4143417" y="9119426"/>
            <a:ext cx="3170037" cy="481774"/>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20" cy="48172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588" y="1"/>
            <a:ext cx="3169920" cy="481728"/>
          </a:xfrm>
          <a:prstGeom prst="rect">
            <a:avLst/>
          </a:prstGeom>
        </p:spPr>
        <p:txBody>
          <a:bodyPr vert="horz" lIns="91440" tIns="45720" rIns="91440" bIns="45720" rtlCol="0"/>
          <a:lstStyle>
            <a:lvl1pPr algn="r">
              <a:defRPr sz="1200"/>
            </a:lvl1pPr>
          </a:lstStyle>
          <a:p>
            <a:fld id="{1D6B66C6-1E92-0F4E-A300-9D4ED1F0C23F}" type="datetimeFigureOut">
              <a:rPr lang="en-GB" smtClean="0"/>
              <a:t>14/10/2024</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520" y="4620579"/>
            <a:ext cx="5852160" cy="378047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9119476"/>
            <a:ext cx="3169920" cy="48172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588" y="9119476"/>
            <a:ext cx="3169920" cy="48172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latin typeface="+mn-lt"/>
            </a:endParaRPr>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3554371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latin typeface="+mn-lt"/>
            </a:endParaRPr>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1527466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using Operators from a coding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Operators – from a reverse engineering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1860180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168130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2636838" y="619125"/>
            <a:ext cx="10404476" cy="5853113"/>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793725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1417676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spaceship operator was introduced in C++ 20 as part of the new standard.</a:t>
            </a:r>
          </a:p>
          <a:p>
            <a:endParaRPr lang="en-GB" dirty="0"/>
          </a:p>
          <a:p>
            <a:r>
              <a:rPr lang="en-GB" dirty="0"/>
              <a:t>It is (more formally) known as the “three-way comparison operator”.</a:t>
            </a:r>
          </a:p>
          <a:p>
            <a:endParaRPr lang="en-GB" dirty="0"/>
          </a:p>
          <a:p>
            <a:r>
              <a:rPr lang="en-GB" dirty="0"/>
              <a:t>Its purpose is to make it easier for a C++ programmer to implement comparisons between objects of user-defined types.</a:t>
            </a:r>
          </a:p>
          <a:p>
            <a:endParaRPr lang="en-GB" dirty="0"/>
          </a:p>
          <a:p>
            <a:r>
              <a:rPr lang="en-GB" dirty="0"/>
              <a:t>This is achieved through implicit generation of the usual less-than, equal-to and greater-than behaviour by defining the spaceship comparison, i.e. what (and how) two values within a class are being compared.  From there it can generate the others.  </a:t>
            </a:r>
          </a:p>
          <a:p>
            <a:endParaRPr lang="en-GB" dirty="0"/>
          </a:p>
          <a:p>
            <a:r>
              <a:rPr lang="en-GB" dirty="0"/>
              <a:t>As a result, there is a great reduction of boilerplate code that software engineers would have otherwise explicitly written for each implemented operator.</a:t>
            </a:r>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467609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0" dirty="0">
                <a:solidFill>
                  <a:srgbClr val="7CA668"/>
                </a:solidFill>
                <a:effectLst/>
                <a:latin typeface="Consolas" panose="020B0609020204030204" pitchFamily="49" charset="0"/>
              </a:rPr>
              <a:t>Sorting objects (or structures) on certain data members/properties is a common task.   The use of the spaceship operator, when combined with std::ranges::sort (or, indeed, std::sort), makes this a relatively trivial exercise.</a:t>
            </a:r>
          </a:p>
          <a:p>
            <a:pPr>
              <a:spcAft>
                <a:spcPts val="0"/>
              </a:spcAft>
            </a:pPr>
            <a:r>
              <a:rPr lang="en-GB" sz="1200" b="0" dirty="0">
                <a:solidFill>
                  <a:srgbClr val="7CA668"/>
                </a:solidFill>
                <a:effectLst/>
                <a:latin typeface="Consolas" panose="020B0609020204030204" pitchFamily="49" charset="0"/>
              </a:rPr>
              <a:t>But always remember, for the automatic generation: </a:t>
            </a:r>
            <a:r>
              <a:rPr lang="en-GB" sz="1200" b="0" u="sng" dirty="0" err="1">
                <a:solidFill>
                  <a:srgbClr val="7CA668"/>
                </a:solidFill>
                <a:effectLst/>
                <a:latin typeface="Consolas" panose="020B0609020204030204" pitchFamily="49" charset="0"/>
              </a:rPr>
              <a:t>lexigraphical</a:t>
            </a:r>
            <a:r>
              <a:rPr lang="en-GB" sz="1200" b="0" u="sng" dirty="0">
                <a:solidFill>
                  <a:srgbClr val="7CA668"/>
                </a:solidFill>
                <a:effectLst/>
                <a:latin typeface="Consolas" panose="020B0609020204030204" pitchFamily="49" charset="0"/>
              </a:rPr>
              <a:t> member order matters</a:t>
            </a:r>
            <a:r>
              <a:rPr lang="en-GB" sz="1200" b="0" dirty="0">
                <a:solidFill>
                  <a:srgbClr val="7CA668"/>
                </a:solidFill>
                <a:effectLst/>
                <a:latin typeface="Consolas" panose="020B0609020204030204" pitchFamily="49" charset="0"/>
              </a:rPr>
              <a:t>.</a:t>
            </a:r>
          </a:p>
          <a:p>
            <a:pPr>
              <a:spcAft>
                <a:spcPts val="0"/>
              </a:spcAft>
            </a:pPr>
            <a:endParaRPr lang="en-GB" sz="1200" b="0" dirty="0">
              <a:solidFill>
                <a:srgbClr val="7CA668"/>
              </a:solidFill>
              <a:effectLst/>
              <a:latin typeface="Consolas" panose="020B0609020204030204" pitchFamily="49" charset="0"/>
            </a:endParaRPr>
          </a:p>
          <a:p>
            <a:pPr>
              <a:spcAft>
                <a:spcPts val="0"/>
              </a:spcAft>
            </a:pPr>
            <a:r>
              <a:rPr lang="en-GB" sz="1200" b="0" dirty="0">
                <a:solidFill>
                  <a:srgbClr val="7CA668"/>
                </a:solidFill>
                <a:effectLst/>
                <a:latin typeface="Consolas" panose="020B0609020204030204" pitchFamily="49" charset="0"/>
              </a:rPr>
              <a:t>NB. Class properties have been left public for brevity of solution, of course.</a:t>
            </a:r>
          </a:p>
          <a:p>
            <a:pPr>
              <a:spcAft>
                <a:spcPts val="0"/>
              </a:spcAft>
            </a:pPr>
            <a:endParaRPr lang="en-GB" sz="1200" b="0" dirty="0">
              <a:solidFill>
                <a:srgbClr val="7CA668"/>
              </a:solidFill>
              <a:effectLst/>
              <a:latin typeface="Consolas" panose="020B0609020204030204" pitchFamily="49" charset="0"/>
            </a:endParaRPr>
          </a:p>
          <a:p>
            <a:pPr>
              <a:spcAft>
                <a:spcPts val="0"/>
              </a:spcAft>
            </a:pPr>
            <a:r>
              <a:rPr lang="en-GB" sz="1200" b="0" dirty="0">
                <a:solidFill>
                  <a:srgbClr val="7CA668"/>
                </a:solidFill>
                <a:effectLst/>
                <a:latin typeface="Consolas" panose="020B0609020204030204" pitchFamily="49" charset="0"/>
              </a:rPr>
              <a:t>Once compiled and run, the output from this code would be:</a:t>
            </a:r>
          </a:p>
          <a:p>
            <a:pPr>
              <a:spcAft>
                <a:spcPts val="0"/>
              </a:spcAft>
            </a:pPr>
            <a:endParaRPr lang="en-GB" sz="1200" b="0" dirty="0">
              <a:solidFill>
                <a:srgbClr val="7CA668"/>
              </a:solidFill>
              <a:effectLst/>
              <a:latin typeface="Consolas" panose="020B0609020204030204" pitchFamily="49" charset="0"/>
            </a:endParaRPr>
          </a:p>
          <a:p>
            <a:pPr>
              <a:spcAft>
                <a:spcPts val="0"/>
              </a:spcAft>
            </a:pPr>
            <a:r>
              <a:rPr lang="en-US" dirty="0"/>
              <a:t>Staff sorted : </a:t>
            </a:r>
          </a:p>
          <a:p>
            <a:pPr>
              <a:spcAft>
                <a:spcPts val="0"/>
              </a:spcAft>
            </a:pPr>
            <a:r>
              <a:rPr lang="en-US" b="1" dirty="0"/>
              <a:t>Frank</a:t>
            </a:r>
            <a:r>
              <a:rPr lang="en-US" dirty="0"/>
              <a:t> : 20 years </a:t>
            </a:r>
          </a:p>
          <a:p>
            <a:pPr>
              <a:spcAft>
                <a:spcPts val="0"/>
              </a:spcAft>
            </a:pPr>
            <a:r>
              <a:rPr lang="en-US" b="1" dirty="0"/>
              <a:t>Jess</a:t>
            </a:r>
            <a:r>
              <a:rPr lang="en-US" dirty="0"/>
              <a:t> : 12 years </a:t>
            </a:r>
          </a:p>
          <a:p>
            <a:pPr>
              <a:spcAft>
                <a:spcPts val="0"/>
              </a:spcAft>
            </a:pPr>
            <a:r>
              <a:rPr lang="en-US" b="1" dirty="0"/>
              <a:t>Phil</a:t>
            </a:r>
            <a:r>
              <a:rPr lang="en-US" dirty="0"/>
              <a:t> : 8 years</a:t>
            </a:r>
            <a:r>
              <a:rPr lang="en-GB" sz="1200" b="0" dirty="0">
                <a:solidFill>
                  <a:srgbClr val="7CA668"/>
                </a:solidFill>
                <a:effectLst/>
                <a:latin typeface="Consolas" panose="020B0609020204030204" pitchFamily="49" charset="0"/>
              </a:rPr>
              <a:t>  </a:t>
            </a:r>
          </a:p>
          <a:p>
            <a:pPr>
              <a:spcAft>
                <a:spcPts val="0"/>
              </a:spcAft>
            </a:pPr>
            <a:endParaRPr lang="en-GB" sz="1200" b="0" dirty="0">
              <a:solidFill>
                <a:srgbClr val="7CA668"/>
              </a:solidFill>
              <a:effectLst/>
              <a:latin typeface="Consolas" panose="020B0609020204030204" pitchFamily="49" charset="0"/>
            </a:endParaRPr>
          </a:p>
          <a:p>
            <a:pPr>
              <a:spcAft>
                <a:spcPts val="0"/>
              </a:spcAft>
            </a:pPr>
            <a:r>
              <a:rPr lang="en-GB" sz="1200" b="0" dirty="0">
                <a:solidFill>
                  <a:srgbClr val="7CA668"/>
                </a:solidFill>
                <a:effectLst/>
                <a:latin typeface="Consolas" panose="020B0609020204030204" pitchFamily="49" charset="0"/>
              </a:rPr>
              <a:t>The default implementation will </a:t>
            </a:r>
            <a:r>
              <a:rPr lang="en-US" dirty="0"/>
              <a:t>instruct the compiler to generate a spaceship (three-way) operator that compares the class's data members lexicographically in the order they are declared, i.e. “name” is first.  So, the sort is alphabetic in nature based on the underlying character set’s values.</a:t>
            </a:r>
            <a:endParaRPr lang="en-GB" sz="1200" b="0" dirty="0">
              <a:solidFill>
                <a:srgbClr val="7CA668"/>
              </a:solidFill>
              <a:effectLst/>
              <a:latin typeface="Consolas" panose="020B0609020204030204" pitchFamily="49" charset="0"/>
            </a:endParaRPr>
          </a:p>
          <a:p>
            <a:pPr>
              <a:spcAft>
                <a:spcPts val="0"/>
              </a:spcAft>
            </a:pPr>
            <a:endParaRPr lang="en-GB" sz="1200" b="0" dirty="0">
              <a:solidFill>
                <a:srgbClr val="7CA668"/>
              </a:solidFill>
              <a:effectLst/>
              <a:latin typeface="Consolas" panose="020B0609020204030204" pitchFamily="49" charset="0"/>
            </a:endParaRPr>
          </a:p>
          <a:p>
            <a:pPr>
              <a:spcAft>
                <a:spcPts val="0"/>
              </a:spcAft>
            </a:pPr>
            <a:r>
              <a:rPr lang="en-GB" sz="1200" b="0" dirty="0">
                <a:solidFill>
                  <a:srgbClr val="7CA668"/>
                </a:solidFill>
                <a:effectLst/>
                <a:latin typeface="Consolas" panose="020B0609020204030204" pitchFamily="49" charset="0"/>
              </a:rPr>
              <a:t>Optionally, you can provide a custom implementation if needed, e.g. using age (the second class member) instead.</a:t>
            </a:r>
          </a:p>
          <a:p>
            <a:pPr>
              <a:spcAft>
                <a:spcPts val="0"/>
              </a:spcAft>
            </a:pPr>
            <a:endParaRPr lang="en-GB" sz="1200" b="0" dirty="0">
              <a:solidFill>
                <a:srgbClr val="7CA668"/>
              </a:solidFill>
              <a:effectLst/>
              <a:latin typeface="Consolas" panose="020B0609020204030204" pitchFamily="49" charset="0"/>
            </a:endParaRPr>
          </a:p>
          <a:p>
            <a:r>
              <a:rPr lang="en-US" b="0" dirty="0">
                <a:solidFill>
                  <a:srgbClr val="FFFFFF"/>
                </a:solidFill>
                <a:effectLst/>
                <a:latin typeface="Consolas" panose="020B0609020204030204" pitchFamily="49" charset="0"/>
              </a:rPr>
              <a:t> </a:t>
            </a:r>
            <a:r>
              <a:rPr lang="en-US" b="0" dirty="0">
                <a:solidFill>
                  <a:srgbClr val="569CD6"/>
                </a:solidFill>
                <a:effectLst/>
                <a:latin typeface="Consolas" panose="020B0609020204030204" pitchFamily="49" charset="0"/>
              </a:rPr>
              <a:t>auto</a:t>
            </a:r>
            <a:r>
              <a:rPr lang="en-US" b="0" dirty="0">
                <a:solidFill>
                  <a:srgbClr val="FFFFFF"/>
                </a:solidFill>
                <a:effectLst/>
                <a:latin typeface="Consolas" panose="020B0609020204030204" pitchFamily="49" charset="0"/>
              </a:rPr>
              <a:t> </a:t>
            </a:r>
            <a:r>
              <a:rPr lang="en-US" b="0" dirty="0">
                <a:solidFill>
                  <a:srgbClr val="C586C0"/>
                </a:solidFill>
                <a:effectLst/>
                <a:latin typeface="Consolas" panose="020B0609020204030204" pitchFamily="49" charset="0"/>
              </a:rPr>
              <a:t>operator</a:t>
            </a:r>
            <a:r>
              <a:rPr lang="en-US" b="0" dirty="0">
                <a:solidFill>
                  <a:srgbClr val="FFFFFF"/>
                </a:solidFill>
                <a:effectLst/>
                <a:latin typeface="Consolas" panose="020B0609020204030204" pitchFamily="49" charset="0"/>
              </a:rPr>
              <a:t>&lt;=&gt;(</a:t>
            </a:r>
            <a:r>
              <a:rPr lang="en-US" b="0" dirty="0">
                <a:solidFill>
                  <a:srgbClr val="569CD6"/>
                </a:solidFill>
                <a:effectLst/>
                <a:latin typeface="Consolas" panose="020B0609020204030204" pitchFamily="49" charset="0"/>
              </a:rPr>
              <a:t>const</a:t>
            </a:r>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Employee</a:t>
            </a:r>
            <a:r>
              <a:rPr lang="en-US" b="0" dirty="0">
                <a:solidFill>
                  <a:srgbClr val="569CD6"/>
                </a:solidFill>
                <a:effectLst/>
                <a:latin typeface="Consolas" panose="020B0609020204030204" pitchFamily="49" charset="0"/>
              </a:rPr>
              <a:t>&amp;</a:t>
            </a:r>
            <a:r>
              <a:rPr lang="en-US" b="0" dirty="0">
                <a:solidFill>
                  <a:srgbClr val="FFFFFF"/>
                </a:solidFill>
                <a:effectLst/>
                <a:latin typeface="Consolas" panose="020B0609020204030204" pitchFamily="49" charset="0"/>
              </a:rPr>
              <a:t> </a:t>
            </a:r>
            <a:r>
              <a:rPr lang="en-US" b="0" dirty="0">
                <a:solidFill>
                  <a:srgbClr val="9CDCFE"/>
                </a:solidFill>
                <a:effectLst/>
                <a:latin typeface="Consolas" panose="020B0609020204030204" pitchFamily="49" charset="0"/>
              </a:rPr>
              <a:t>other</a:t>
            </a:r>
            <a:r>
              <a:rPr lang="en-US" b="0" dirty="0">
                <a:solidFill>
                  <a:srgbClr val="FFFFFF"/>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FFFFFF"/>
                </a:solidFill>
                <a:effectLst/>
                <a:latin typeface="Consolas" panose="020B0609020204030204" pitchFamily="49" charset="0"/>
              </a:rPr>
              <a:t> {</a:t>
            </a:r>
          </a:p>
          <a:p>
            <a:r>
              <a:rPr lang="en-US" b="0" dirty="0">
                <a:solidFill>
                  <a:srgbClr val="FFFFFF"/>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FFFFFF"/>
                </a:solidFill>
                <a:effectLst/>
                <a:latin typeface="Consolas" panose="020B0609020204030204" pitchFamily="49" charset="0"/>
              </a:rPr>
              <a:t> age </a:t>
            </a:r>
            <a:r>
              <a:rPr lang="en-US" b="0" dirty="0">
                <a:solidFill>
                  <a:srgbClr val="D4D4D4"/>
                </a:solidFill>
                <a:effectLst/>
                <a:latin typeface="Consolas" panose="020B0609020204030204" pitchFamily="49" charset="0"/>
              </a:rPr>
              <a:t>&lt;=&gt;</a:t>
            </a:r>
            <a:r>
              <a:rPr lang="en-US" b="0" dirty="0">
                <a:solidFill>
                  <a:srgbClr val="FFFFFF"/>
                </a:solidFill>
                <a:effectLst/>
                <a:latin typeface="Consolas" panose="020B0609020204030204" pitchFamily="49" charset="0"/>
              </a:rPr>
              <a:t> </a:t>
            </a:r>
            <a:r>
              <a:rPr lang="en-US" b="0" dirty="0" err="1">
                <a:solidFill>
                  <a:srgbClr val="9CDCFE"/>
                </a:solidFill>
                <a:effectLst/>
                <a:latin typeface="Consolas" panose="020B0609020204030204" pitchFamily="49" charset="0"/>
              </a:rPr>
              <a:t>other</a:t>
            </a:r>
            <a:r>
              <a:rPr lang="en-US" b="0" dirty="0" err="1">
                <a:solidFill>
                  <a:srgbClr val="FFFFFF"/>
                </a:solidFill>
                <a:effectLst/>
                <a:latin typeface="Consolas" panose="020B0609020204030204" pitchFamily="49" charset="0"/>
              </a:rPr>
              <a:t>.</a:t>
            </a:r>
            <a:r>
              <a:rPr lang="en-US" b="0" dirty="0" err="1">
                <a:solidFill>
                  <a:srgbClr val="9CDCFE"/>
                </a:solidFill>
                <a:effectLst/>
                <a:latin typeface="Consolas" panose="020B0609020204030204" pitchFamily="49" charset="0"/>
              </a:rPr>
              <a:t>age</a:t>
            </a:r>
            <a:r>
              <a:rPr lang="en-US" b="0" dirty="0">
                <a:solidFill>
                  <a:srgbClr val="FFFFFF"/>
                </a:solidFill>
                <a:effectLst/>
                <a:latin typeface="Consolas" panose="020B0609020204030204" pitchFamily="49" charset="0"/>
              </a:rPr>
              <a:t>;</a:t>
            </a:r>
            <a:r>
              <a:rPr lang="en-US" b="0" dirty="0">
                <a:solidFill>
                  <a:srgbClr val="7CA668"/>
                </a:solidFill>
                <a:effectLst/>
                <a:latin typeface="Consolas" panose="020B0609020204030204" pitchFamily="49" charset="0"/>
              </a:rPr>
              <a:t>     // Compare based on age</a:t>
            </a:r>
            <a:endParaRPr lang="en-US" b="0" dirty="0">
              <a:solidFill>
                <a:srgbClr val="FFFFFF"/>
              </a:solidFill>
              <a:effectLst/>
              <a:latin typeface="Consolas" panose="020B0609020204030204" pitchFamily="49" charset="0"/>
            </a:endParaRPr>
          </a:p>
          <a:p>
            <a:r>
              <a:rPr lang="en-US" b="0" dirty="0">
                <a:solidFill>
                  <a:srgbClr val="FFFFFF"/>
                </a:solidFill>
                <a:effectLst/>
                <a:latin typeface="Consolas" panose="020B0609020204030204" pitchFamily="49" charset="0"/>
              </a:rPr>
              <a:t> }</a:t>
            </a:r>
          </a:p>
          <a:p>
            <a:pPr>
              <a:spcAft>
                <a:spcPts val="0"/>
              </a:spcAft>
            </a:pPr>
            <a:endParaRPr lang="en-GB" sz="1200" b="0" dirty="0">
              <a:solidFill>
                <a:srgbClr val="7CA668"/>
              </a:solidFill>
              <a:effectLst/>
              <a:latin typeface="Consolas" panose="020B0609020204030204" pitchFamily="49" charset="0"/>
            </a:endParaRPr>
          </a:p>
          <a:p>
            <a:pPr>
              <a:spcAft>
                <a:spcPts val="0"/>
              </a:spcAft>
            </a:pPr>
            <a:r>
              <a:rPr lang="en-GB" sz="1200" b="0" dirty="0">
                <a:solidFill>
                  <a:srgbClr val="7CA668"/>
                </a:solidFill>
                <a:effectLst/>
                <a:latin typeface="Consolas" panose="020B0609020204030204" pitchFamily="49" charset="0"/>
              </a:rPr>
              <a:t>However, if you compile this, you might get a lot of errors as the “sort” algorithm won’t be happy.</a:t>
            </a:r>
          </a:p>
          <a:p>
            <a:pPr>
              <a:spcAft>
                <a:spcPts val="0"/>
              </a:spcAft>
            </a:pPr>
            <a:endParaRPr lang="en-GB" sz="1200" b="0" dirty="0">
              <a:solidFill>
                <a:srgbClr val="7CA668"/>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a custom operator&lt;=&gt; in C++ will requires you to define the relational operators explicitly if you need them, such as when sorting. This behavior is specified in the C++ standard.  This may seem a little odd, but the general idea seems to be that preferring </a:t>
            </a:r>
            <a:r>
              <a:rPr lang="en-US" dirty="0">
                <a:sym typeface="Wingdings" panose="05000000000000000000" pitchFamily="2" charset="2"/>
              </a:rPr>
              <a:t>&lt;=&gt; will keep the comparison logic is a standard place and that logic itself can be referenced by the operators that must be implemented.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7CA668"/>
                </a:solidFill>
                <a:effectLst/>
                <a:latin typeface="Consolas" panose="020B0609020204030204" pitchFamily="49" charset="0"/>
              </a:rPr>
              <a:t>So, an implementation of “==“ should suffice, i.e. </a:t>
            </a:r>
            <a:endParaRPr lang="en-GB" sz="1200" b="0" dirty="0">
              <a:solidFill>
                <a:srgbClr val="7CA668"/>
              </a:solidFill>
              <a:effectLst/>
              <a:latin typeface="Consolas" panose="020B0609020204030204" pitchFamily="49" charset="0"/>
            </a:endParaRPr>
          </a:p>
          <a:p>
            <a:endParaRPr lang="en-GB" sz="1200" b="0" dirty="0">
              <a:solidFill>
                <a:srgbClr val="7CA668"/>
              </a:solidFill>
              <a:effectLst/>
              <a:latin typeface="Consolas" panose="020B0609020204030204" pitchFamily="49" charset="0"/>
            </a:endParaRPr>
          </a:p>
          <a:p>
            <a:r>
              <a:rPr lang="en-US" b="0" dirty="0">
                <a:solidFill>
                  <a:srgbClr val="569CD6"/>
                </a:solidFill>
                <a:effectLst/>
                <a:latin typeface="Consolas" panose="020B0609020204030204" pitchFamily="49" charset="0"/>
              </a:rPr>
              <a:t>bool</a:t>
            </a:r>
            <a:r>
              <a:rPr lang="en-US" b="0" dirty="0">
                <a:solidFill>
                  <a:srgbClr val="FFFFFF"/>
                </a:solidFill>
                <a:effectLst/>
                <a:latin typeface="Consolas" panose="020B0609020204030204" pitchFamily="49" charset="0"/>
              </a:rPr>
              <a:t> </a:t>
            </a:r>
            <a:r>
              <a:rPr lang="en-US" b="0" dirty="0">
                <a:solidFill>
                  <a:srgbClr val="C586C0"/>
                </a:solidFill>
                <a:effectLst/>
                <a:latin typeface="Consolas" panose="020B0609020204030204" pitchFamily="49" charset="0"/>
              </a:rPr>
              <a:t>operator</a:t>
            </a:r>
            <a:r>
              <a:rPr lang="en-US" b="0" dirty="0">
                <a:solidFill>
                  <a:srgbClr val="FFFFFF"/>
                </a:solidFill>
                <a:effectLst/>
                <a:latin typeface="Consolas" panose="020B0609020204030204" pitchFamily="49" charset="0"/>
              </a:rPr>
              <a:t>==(</a:t>
            </a:r>
            <a:r>
              <a:rPr lang="en-US" b="0" dirty="0">
                <a:solidFill>
                  <a:srgbClr val="569CD6"/>
                </a:solidFill>
                <a:effectLst/>
                <a:latin typeface="Consolas" panose="020B0609020204030204" pitchFamily="49" charset="0"/>
              </a:rPr>
              <a:t>const</a:t>
            </a:r>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Employee</a:t>
            </a:r>
            <a:r>
              <a:rPr lang="en-US" b="0" dirty="0">
                <a:solidFill>
                  <a:srgbClr val="569CD6"/>
                </a:solidFill>
                <a:effectLst/>
                <a:latin typeface="Consolas" panose="020B0609020204030204" pitchFamily="49" charset="0"/>
              </a:rPr>
              <a:t>&amp;</a:t>
            </a:r>
            <a:r>
              <a:rPr lang="en-US" b="0" dirty="0">
                <a:solidFill>
                  <a:srgbClr val="FFFFFF"/>
                </a:solidFill>
                <a:effectLst/>
                <a:latin typeface="Consolas" panose="020B0609020204030204" pitchFamily="49" charset="0"/>
              </a:rPr>
              <a:t> </a:t>
            </a:r>
            <a:r>
              <a:rPr lang="en-US" b="0" dirty="0">
                <a:solidFill>
                  <a:srgbClr val="9CDCFE"/>
                </a:solidFill>
                <a:effectLst/>
                <a:latin typeface="Consolas" panose="020B0609020204030204" pitchFamily="49" charset="0"/>
              </a:rPr>
              <a:t>other</a:t>
            </a:r>
            <a:r>
              <a:rPr lang="en-US" b="0" dirty="0">
                <a:solidFill>
                  <a:srgbClr val="FFFFFF"/>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FFFFFF"/>
                </a:solidFill>
                <a:effectLst/>
                <a:latin typeface="Consolas" panose="020B0609020204030204" pitchFamily="49" charset="0"/>
              </a:rPr>
              <a:t> {</a:t>
            </a:r>
          </a:p>
          <a:p>
            <a:r>
              <a:rPr lang="en-US" b="0" dirty="0">
                <a:solidFill>
                  <a:srgbClr val="C586C0"/>
                </a:solidFill>
                <a:effectLst/>
                <a:latin typeface="Consolas" panose="020B0609020204030204" pitchFamily="49" charset="0"/>
              </a:rPr>
              <a:t>  return</a:t>
            </a:r>
            <a:r>
              <a:rPr lang="en-US" b="0" dirty="0">
                <a:solidFill>
                  <a:srgbClr val="FFFFFF"/>
                </a:solidFill>
                <a:effectLst/>
                <a:latin typeface="Consolas" panose="020B0609020204030204" pitchFamily="49" charset="0"/>
              </a:rPr>
              <a:t> age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err="1">
                <a:solidFill>
                  <a:srgbClr val="9CDCFE"/>
                </a:solidFill>
                <a:effectLst/>
                <a:latin typeface="Consolas" panose="020B0609020204030204" pitchFamily="49" charset="0"/>
              </a:rPr>
              <a:t>other</a:t>
            </a:r>
            <a:r>
              <a:rPr lang="en-US" b="0" dirty="0" err="1">
                <a:solidFill>
                  <a:srgbClr val="FFFFFF"/>
                </a:solidFill>
                <a:effectLst/>
                <a:latin typeface="Consolas" panose="020B0609020204030204" pitchFamily="49" charset="0"/>
              </a:rPr>
              <a:t>.</a:t>
            </a:r>
            <a:r>
              <a:rPr lang="en-US" b="0" dirty="0" err="1">
                <a:solidFill>
                  <a:srgbClr val="9CDCFE"/>
                </a:solidFill>
                <a:effectLst/>
                <a:latin typeface="Consolas" panose="020B0609020204030204" pitchFamily="49" charset="0"/>
              </a:rPr>
              <a:t>age</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a:t>
            </a:r>
          </a:p>
          <a:p>
            <a:pPr>
              <a:spcAft>
                <a:spcPts val="0"/>
              </a:spcAft>
            </a:pPr>
            <a:endParaRPr lang="en-GB" sz="1200" b="0" dirty="0">
              <a:solidFill>
                <a:srgbClr val="7CA668"/>
              </a:solidFill>
              <a:effectLst/>
              <a:latin typeface="Consolas" panose="020B0609020204030204" pitchFamily="49" charset="0"/>
            </a:endParaRPr>
          </a:p>
          <a:p>
            <a:r>
              <a:rPr lang="en-GB" dirty="0"/>
              <a:t>And of course, the output will differ accordingly:</a:t>
            </a:r>
          </a:p>
          <a:p>
            <a:endParaRPr lang="en-GB" dirty="0"/>
          </a:p>
          <a:p>
            <a:r>
              <a:rPr lang="en-US" dirty="0"/>
              <a:t>Staff sorted :</a:t>
            </a:r>
          </a:p>
          <a:p>
            <a:r>
              <a:rPr lang="en-US" dirty="0"/>
              <a:t>Phil : </a:t>
            </a:r>
            <a:r>
              <a:rPr lang="en-US" b="1" dirty="0"/>
              <a:t>8</a:t>
            </a:r>
            <a:r>
              <a:rPr lang="en-US" dirty="0"/>
              <a:t> years</a:t>
            </a:r>
          </a:p>
          <a:p>
            <a:r>
              <a:rPr lang="en-US" dirty="0"/>
              <a:t>Jess : </a:t>
            </a:r>
            <a:r>
              <a:rPr lang="en-US" b="1" dirty="0"/>
              <a:t>12</a:t>
            </a:r>
            <a:r>
              <a:rPr lang="en-US" dirty="0"/>
              <a:t> years</a:t>
            </a:r>
          </a:p>
          <a:p>
            <a:r>
              <a:rPr lang="en-US" dirty="0"/>
              <a:t>Frank :</a:t>
            </a:r>
            <a:r>
              <a:rPr lang="en-US" b="1" dirty="0"/>
              <a:t> 20 </a:t>
            </a:r>
            <a:r>
              <a:rPr lang="en-US" dirty="0"/>
              <a:t>years</a:t>
            </a:r>
          </a:p>
          <a:p>
            <a:endParaRPr lang="en-US" dirty="0"/>
          </a:p>
          <a:p>
            <a:r>
              <a:rPr lang="en-GB" dirty="0"/>
              <a:t>In addition, other sorting options are available (outside resequencing the members and keeping the default spaceship implementation); you could use </a:t>
            </a:r>
            <a:r>
              <a:rPr lang="en-US" dirty="0"/>
              <a:t>std::ranges::sort with a projection to sort by age, e.g.</a:t>
            </a:r>
          </a:p>
          <a:p>
            <a:endParaRPr lang="en-US" dirty="0"/>
          </a:p>
          <a:p>
            <a:r>
              <a:rPr lang="en-US" dirty="0"/>
              <a:t>std::ranges::sort(staff, {}, &amp;Employee::age);</a:t>
            </a:r>
          </a:p>
          <a:p>
            <a:endParaRPr lang="en-US" dirty="0"/>
          </a:p>
          <a:p>
            <a:r>
              <a:rPr lang="en-US" dirty="0"/>
              <a:t>Note. The {} represents the default comparator (std::less&lt;&gt;).</a:t>
            </a:r>
          </a:p>
          <a:p>
            <a:endParaRPr lang="en-US" dirty="0"/>
          </a:p>
          <a:p>
            <a:endParaRPr lang="en-US" dirty="0"/>
          </a:p>
          <a:p>
            <a:endParaRPr lang="en-US" dirty="0"/>
          </a:p>
          <a:p>
            <a:r>
              <a:rPr lang="en-US" b="1" dirty="0"/>
              <a:t>Technical notes.</a:t>
            </a:r>
          </a:p>
          <a:p>
            <a:endParaRPr lang="en-US" b="0" dirty="0"/>
          </a:p>
          <a:p>
            <a:r>
              <a:rPr lang="en-US" b="0" dirty="0"/>
              <a:t>Various different approaches are often used for this type of task, consequently you’ll see various permutation online, e.g.</a:t>
            </a:r>
          </a:p>
          <a:p>
            <a:endParaRPr lang="en-US" b="0" dirty="0"/>
          </a:p>
          <a:p>
            <a:pPr marL="171450" indent="-171450">
              <a:buFont typeface="Arial" panose="020B0604020202020204" pitchFamily="34" charset="0"/>
              <a:buChar char="•"/>
            </a:pPr>
            <a:r>
              <a:rPr lang="en-US" dirty="0"/>
              <a:t>You could use a lambda function comparator instead of the projection</a:t>
            </a:r>
          </a:p>
          <a:p>
            <a:pPr marL="171450" indent="-171450">
              <a:buFont typeface="Arial" panose="020B0604020202020204" pitchFamily="34" charset="0"/>
              <a:buChar char="•"/>
            </a:pPr>
            <a:r>
              <a:rPr lang="en-US" dirty="0"/>
              <a:t>You could see std::sort(</a:t>
            </a:r>
            <a:r>
              <a:rPr lang="en-US" dirty="0" err="1"/>
              <a:t>staff.begin</a:t>
            </a:r>
            <a:r>
              <a:rPr lang="en-US" dirty="0"/>
              <a:t>(), </a:t>
            </a:r>
            <a:r>
              <a:rPr lang="en-US" dirty="0" err="1"/>
              <a:t>staff.end</a:t>
            </a:r>
            <a:r>
              <a:rPr lang="en-US" dirty="0"/>
              <a:t>()) </a:t>
            </a:r>
          </a:p>
          <a:p>
            <a:endParaRPr lang="en-GB" dirty="0"/>
          </a:p>
          <a:p>
            <a:r>
              <a:rPr lang="en-GB" dirty="0"/>
              <a:t>Etc.</a:t>
            </a:r>
          </a:p>
          <a:p>
            <a:endParaRPr lang="en-GB" dirty="0"/>
          </a:p>
          <a:p>
            <a:r>
              <a:rPr lang="en-US" dirty="0"/>
              <a:t>There are lots of choices here, it just comes down to code verbosity and personal preference.</a:t>
            </a: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3660845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summary of those previous points, here’s a snippet demonstrating.</a:t>
            </a:r>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31608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758645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Optimization settings may determine</a:t>
            </a:r>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263814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*Possible reasons:</a:t>
            </a:r>
          </a:p>
          <a:p>
            <a:endParaRPr lang="en-US" b="1" dirty="0">
              <a:latin typeface="+mn-lt"/>
            </a:endParaRPr>
          </a:p>
          <a:p>
            <a:pPr marL="285750" indent="-285750">
              <a:buFont typeface="Arial" panose="020B0604020202020204" pitchFamily="34" charset="0"/>
              <a:buChar char="•"/>
            </a:pPr>
            <a:r>
              <a:rPr lang="en-US" b="0" dirty="0">
                <a:latin typeface="+mn-lt"/>
              </a:rPr>
              <a:t>Initialization may be complex; so inlining them would lead to code bloat</a:t>
            </a:r>
          </a:p>
          <a:p>
            <a:pPr marL="285750" indent="-285750">
              <a:buFont typeface="Arial" panose="020B0604020202020204" pitchFamily="34" charset="0"/>
              <a:buChar char="•"/>
            </a:pPr>
            <a:r>
              <a:rPr lang="en-US" b="0" dirty="0">
                <a:latin typeface="+mn-lt"/>
              </a:rPr>
              <a:t>Size of resulting binary</a:t>
            </a:r>
          </a:p>
          <a:p>
            <a:pPr marL="285750" indent="-285750">
              <a:buFont typeface="Arial" panose="020B0604020202020204" pitchFamily="34" charset="0"/>
              <a:buChar char="•"/>
            </a:pPr>
            <a:r>
              <a:rPr lang="en-US" b="0" dirty="0">
                <a:latin typeface="+mn-lt"/>
              </a:rPr>
              <a:t>May depend on whether these are provided within header-based class declarations</a:t>
            </a:r>
          </a:p>
          <a:p>
            <a:pPr marL="285750" indent="-285750">
              <a:buFont typeface="Arial" panose="020B0604020202020204" pitchFamily="34" charset="0"/>
              <a:buChar char="•"/>
            </a:pPr>
            <a:r>
              <a:rPr lang="en-US" b="0" dirty="0">
                <a:latin typeface="+mn-lt"/>
              </a:rPr>
              <a:t>Compiler heuristics; it will make decision to optimize for size unless overridden by switches</a:t>
            </a:r>
          </a:p>
          <a:p>
            <a:pPr marL="285750" indent="-285750">
              <a:buFont typeface="Arial" panose="020B0604020202020204" pitchFamily="34" charset="0"/>
              <a:buChar char="•"/>
            </a:pPr>
            <a:endParaRPr lang="en-US" b="1" dirty="0">
              <a:latin typeface="+mn-lt"/>
            </a:endParaRPr>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58372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latin typeface="+mn-lt"/>
            </a:endParaRPr>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1989748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164196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777855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 id="2147483720" r:id="rId33"/>
    <p:sldLayoutId id="2147483721" r:id="rId34"/>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8"/>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8"/>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8"/>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8"/>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8"/>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3425215"/>
            <a:ext cx="6596062" cy="2431485"/>
          </a:xfrm>
        </p:spPr>
        <p:txBody>
          <a:bodyPr anchor="t"/>
          <a:lstStyle/>
          <a:p>
            <a:r>
              <a:rPr lang="en-GB" sz="4800" dirty="0"/>
              <a:t>Advanced C++ Internals: Chapter 9</a:t>
            </a:r>
            <a:r>
              <a:rPr lang="en-GB" sz="4800"/>
              <a:t>: </a:t>
            </a:r>
            <a:br>
              <a:rPr lang="en-GB" sz="4800"/>
            </a:br>
            <a:r>
              <a:rPr lang="en-GB" sz="4800" i="1"/>
              <a:t>C</a:t>
            </a:r>
            <a:r>
              <a:rPr lang="en-GB" sz="4800" i="1" dirty="0"/>
              <a:t>++ Operators</a:t>
            </a:r>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ZACOCPPINT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53463-03FD-4CBF-63C7-540A66E2859D}"/>
              </a:ext>
            </a:extLst>
          </p:cNvPr>
          <p:cNvSpPr>
            <a:spLocks noGrp="1"/>
          </p:cNvSpPr>
          <p:nvPr>
            <p:ph type="body" sz="quarter" idx="10"/>
          </p:nvPr>
        </p:nvSpPr>
        <p:spPr/>
        <p:txBody>
          <a:bodyPr/>
          <a:lstStyle/>
          <a:p>
            <a:r>
              <a:rPr lang="en-GB" cap="none" dirty="0"/>
              <a:t>explicit</a:t>
            </a:r>
          </a:p>
        </p:txBody>
      </p:sp>
      <p:sp>
        <p:nvSpPr>
          <p:cNvPr id="3" name="Text Placeholder 2">
            <a:extLst>
              <a:ext uri="{FF2B5EF4-FFF2-40B4-BE49-F238E27FC236}">
                <a16:creationId xmlns:a16="http://schemas.microsoft.com/office/drawing/2014/main" id="{D151EBBD-9ABA-22E7-3D2C-83C7E6BC4AB3}"/>
              </a:ext>
            </a:extLst>
          </p:cNvPr>
          <p:cNvSpPr>
            <a:spLocks noGrp="1"/>
          </p:cNvSpPr>
          <p:nvPr>
            <p:ph type="body" sz="quarter" idx="15"/>
          </p:nvPr>
        </p:nvSpPr>
        <p:spPr>
          <a:xfrm>
            <a:off x="4465310" y="3823626"/>
            <a:ext cx="7032968" cy="1282554"/>
          </a:xfrm>
        </p:spPr>
        <p:txBody>
          <a:bodyPr/>
          <a:lstStyle/>
          <a:p>
            <a:pPr marL="285750" indent="-285750">
              <a:buFont typeface="Arial" panose="020B0604020202020204" pitchFamily="34" charset="0"/>
              <a:buChar char="•"/>
            </a:pPr>
            <a:r>
              <a:rPr lang="en-US" b="0" dirty="0">
                <a:effectLst/>
                <a:latin typeface="+mn-lt"/>
              </a:rPr>
              <a:t>Only for inward and outward conversions</a:t>
            </a:r>
          </a:p>
          <a:p>
            <a:pPr marL="285750" indent="-285750">
              <a:buFont typeface="Arial" panose="020B0604020202020204" pitchFamily="34" charset="0"/>
              <a:buChar char="•"/>
            </a:pPr>
            <a:r>
              <a:rPr lang="en-US" b="0" dirty="0">
                <a:effectLst/>
                <a:latin typeface="+mn-lt"/>
              </a:rPr>
              <a:t>Recommended to make explicit unless implicit conversion is requirement</a:t>
            </a:r>
            <a:endParaRPr lang="en-US" b="1" dirty="0">
              <a:latin typeface="+mn-lt"/>
            </a:endParaRPr>
          </a:p>
        </p:txBody>
      </p:sp>
      <p:pic>
        <p:nvPicPr>
          <p:cNvPr id="5" name="Picture 4">
            <a:extLst>
              <a:ext uri="{FF2B5EF4-FFF2-40B4-BE49-F238E27FC236}">
                <a16:creationId xmlns:a16="http://schemas.microsoft.com/office/drawing/2014/main" id="{1A72EACC-1C8D-E8BD-962B-0DB82FCE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3959" y="460646"/>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F3ECEF-5EF5-EC38-520B-7B2BC2B741F1}"/>
              </a:ext>
            </a:extLst>
          </p:cNvPr>
          <p:cNvSpPr txBox="1"/>
          <p:nvPr/>
        </p:nvSpPr>
        <p:spPr>
          <a:xfrm>
            <a:off x="4465310" y="460646"/>
            <a:ext cx="6858155" cy="1551034"/>
          </a:xfrm>
          <a:prstGeom prst="rect">
            <a:avLst/>
          </a:prstGeom>
          <a:solidFill>
            <a:srgbClr val="000000"/>
          </a:solidFill>
        </p:spPr>
        <p:txBody>
          <a:bodyPr wrap="square" anchor="ctr">
            <a:noAutofit/>
          </a:bodyPr>
          <a:lstStyle/>
          <a:p>
            <a:r>
              <a:rPr lang="en-GB" sz="1400" b="0" dirty="0">
                <a:solidFill>
                  <a:srgbClr val="569CD6"/>
                </a:solidFill>
                <a:effectLst/>
                <a:latin typeface="Consolas" panose="020B0609020204030204" pitchFamily="49" charset="0"/>
              </a:rPr>
              <a:t>class</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Drink</a:t>
            </a:r>
            <a:r>
              <a:rPr lang="en-GB" sz="1400" b="0" dirty="0">
                <a:solidFill>
                  <a:srgbClr val="FFFFFF"/>
                </a:solidFill>
                <a:effectLst/>
                <a:latin typeface="Consolas" panose="020B0609020204030204" pitchFamily="49" charset="0"/>
              </a:rPr>
              <a:t> {</a:t>
            </a:r>
          </a:p>
          <a:p>
            <a:r>
              <a:rPr lang="en-GB" sz="1400" b="0" dirty="0">
                <a:solidFill>
                  <a:srgbClr val="569CD6"/>
                </a:solidFill>
                <a:effectLst/>
                <a:latin typeface="Consolas" panose="020B0609020204030204" pitchFamily="49" charset="0"/>
              </a:rPr>
              <a:t>public:</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Drink</a:t>
            </a:r>
            <a:r>
              <a:rPr lang="en-GB" sz="1400" b="0" dirty="0">
                <a:solidFill>
                  <a:srgbClr val="FFFFFF"/>
                </a:solidFill>
                <a:effectLst/>
                <a:latin typeface="Consolas" panose="020B0609020204030204" pitchFamily="49" charset="0"/>
              </a:rPr>
              <a:t>(</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char*</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name</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volume</a:t>
            </a:r>
            <a:r>
              <a:rPr lang="en-GB" sz="1400" b="0" dirty="0">
                <a:solidFill>
                  <a:srgbClr val="FFFFFF"/>
                </a:solidFill>
                <a:effectLst/>
                <a:latin typeface="Consolas" panose="020B0609020204030204" pitchFamily="49" charset="0"/>
              </a:rPr>
              <a:t>) : </a:t>
            </a:r>
            <a:r>
              <a:rPr lang="en-GB" sz="1400" b="0" dirty="0">
                <a:solidFill>
                  <a:srgbClr val="DCDCAA"/>
                </a:solidFill>
                <a:effectLst/>
                <a:latin typeface="Consolas" panose="020B0609020204030204" pitchFamily="49" charset="0"/>
              </a:rPr>
              <a:t>_name</a:t>
            </a:r>
            <a:r>
              <a:rPr lang="en-GB" sz="1400" b="0" dirty="0">
                <a:solidFill>
                  <a:srgbClr val="FFFFFF"/>
                </a:solidFill>
                <a:effectLst/>
                <a:latin typeface="Consolas" panose="020B0609020204030204" pitchFamily="49" charset="0"/>
              </a:rPr>
              <a:t>(name),</a:t>
            </a:r>
            <a:r>
              <a:rPr lang="en-GB" sz="1400" b="0" dirty="0">
                <a:solidFill>
                  <a:srgbClr val="DCDCAA"/>
                </a:solidFill>
                <a:effectLst/>
                <a:latin typeface="Consolas" panose="020B0609020204030204" pitchFamily="49" charset="0"/>
              </a:rPr>
              <a:t>_volume</a:t>
            </a:r>
            <a:r>
              <a:rPr lang="en-GB" sz="1400" b="0" dirty="0">
                <a:solidFill>
                  <a:srgbClr val="FFFFFF"/>
                </a:solidFill>
                <a:effectLst/>
                <a:latin typeface="Consolas" panose="020B0609020204030204" pitchFamily="49" charset="0"/>
              </a:rPr>
              <a:t>(volume){}</a:t>
            </a: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explicit</a:t>
            </a:r>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Drink</a:t>
            </a:r>
            <a:r>
              <a:rPr lang="en-GB" sz="1400" b="0" dirty="0">
                <a:solidFill>
                  <a:srgbClr val="FFFFFF"/>
                </a:solidFill>
                <a:effectLst/>
                <a:latin typeface="Consolas" panose="020B0609020204030204" pitchFamily="49" charset="0"/>
              </a:rPr>
              <a:t>(</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volume</a:t>
            </a:r>
            <a:r>
              <a:rPr lang="en-GB" sz="1400" b="0" dirty="0">
                <a:solidFill>
                  <a:srgbClr val="FFFFFF"/>
                </a:solidFill>
                <a:effectLst/>
                <a:latin typeface="Consolas" panose="020B0609020204030204" pitchFamily="49" charset="0"/>
              </a:rPr>
              <a:t>) : </a:t>
            </a:r>
            <a:r>
              <a:rPr lang="en-GB" sz="1400" b="0" dirty="0">
                <a:solidFill>
                  <a:srgbClr val="DCDCAA"/>
                </a:solidFill>
                <a:effectLst/>
                <a:latin typeface="Consolas" panose="020B0609020204030204" pitchFamily="49" charset="0"/>
              </a:rPr>
              <a:t>_volume</a:t>
            </a:r>
            <a:r>
              <a:rPr lang="en-GB" sz="1400" b="0" dirty="0">
                <a:solidFill>
                  <a:srgbClr val="FFFFFF"/>
                </a:solidFill>
                <a:effectLst/>
                <a:latin typeface="Consolas" panose="020B0609020204030204" pitchFamily="49" charset="0"/>
              </a:rPr>
              <a:t>(volume) {}</a:t>
            </a: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explicit</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 bool()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a:t>
            </a:r>
            <a:r>
              <a:rPr lang="en-GB" sz="1400" b="0" dirty="0" err="1">
                <a:solidFill>
                  <a:srgbClr val="DCDCAA"/>
                </a:solidFill>
                <a:effectLst/>
                <a:latin typeface="Consolas" panose="020B0609020204030204" pitchFamily="49" charset="0"/>
              </a:rPr>
              <a:t>amount_left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&gt;</a:t>
            </a:r>
            <a:r>
              <a:rPr lang="en-GB" sz="1400" b="0" dirty="0">
                <a:solidFill>
                  <a:srgbClr val="FFFFFF"/>
                </a:solidFill>
                <a:effectLst/>
                <a:latin typeface="Consolas" panose="020B0609020204030204" pitchFamily="49" charset="0"/>
              </a:rPr>
              <a:t> </a:t>
            </a:r>
            <a:r>
              <a:rPr lang="en-GB" sz="1400" b="0" dirty="0">
                <a:solidFill>
                  <a:srgbClr val="B5CEA8"/>
                </a:solidFill>
                <a:effectLst/>
                <a:latin typeface="Consolas" panose="020B0609020204030204" pitchFamily="49" charset="0"/>
              </a:rPr>
              <a:t>0</a:t>
            </a:r>
            <a:r>
              <a:rPr lang="en-GB" sz="1400" b="0" dirty="0">
                <a:solidFill>
                  <a:srgbClr val="FFFFFF"/>
                </a:solidFill>
                <a:effectLst/>
                <a:latin typeface="Consolas" panose="020B0609020204030204" pitchFamily="49" charset="0"/>
              </a:rPr>
              <a:t>; }</a:t>
            </a:r>
          </a:p>
        </p:txBody>
      </p:sp>
      <p:sp>
        <p:nvSpPr>
          <p:cNvPr id="8" name="TextBox 7">
            <a:extLst>
              <a:ext uri="{FF2B5EF4-FFF2-40B4-BE49-F238E27FC236}">
                <a16:creationId xmlns:a16="http://schemas.microsoft.com/office/drawing/2014/main" id="{1F2A21E6-C5F7-8A3A-DADF-F7FA20EA1D3E}"/>
              </a:ext>
            </a:extLst>
          </p:cNvPr>
          <p:cNvSpPr txBox="1"/>
          <p:nvPr/>
        </p:nvSpPr>
        <p:spPr>
          <a:xfrm>
            <a:off x="4450990" y="2185053"/>
            <a:ext cx="6858155" cy="460412"/>
          </a:xfrm>
          <a:prstGeom prst="rect">
            <a:avLst/>
          </a:prstGeom>
          <a:solidFill>
            <a:srgbClr val="000000"/>
          </a:solidFill>
        </p:spPr>
        <p:txBody>
          <a:bodyPr wrap="square" anchor="ctr">
            <a:noAutofit/>
          </a:bodyPr>
          <a:lstStyle/>
          <a:p>
            <a:r>
              <a:rPr lang="en-GB" sz="1400" b="0" dirty="0">
                <a:solidFill>
                  <a:srgbClr val="FFFFFF"/>
                </a:solidFill>
                <a:effectLst/>
                <a:latin typeface="Consolas" panose="020B0609020204030204" pitchFamily="49" charset="0"/>
              </a:rPr>
              <a:t>Drink </a:t>
            </a:r>
            <a:r>
              <a:rPr lang="en-GB" sz="1400" b="0" dirty="0" err="1">
                <a:solidFill>
                  <a:srgbClr val="FFFFFF"/>
                </a:solidFill>
                <a:effectLst/>
                <a:latin typeface="Consolas" panose="020B0609020204030204" pitchFamily="49" charset="0"/>
              </a:rPr>
              <a:t>yourDrink</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B5CEA8"/>
                </a:solidFill>
                <a:effectLst/>
                <a:latin typeface="Consolas" panose="020B0609020204030204" pitchFamily="49" charset="0"/>
              </a:rPr>
              <a:t>200</a:t>
            </a:r>
            <a:r>
              <a:rPr lang="en-GB" sz="1400" b="0" dirty="0">
                <a:solidFill>
                  <a:srgbClr val="FFFFFF"/>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94E2B0EE-503C-B8A8-0A63-FBAD45E9C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9289" y="218505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D8EB35-A37B-28C6-9FE7-98A93E6A74B7}"/>
              </a:ext>
            </a:extLst>
          </p:cNvPr>
          <p:cNvSpPr txBox="1"/>
          <p:nvPr/>
        </p:nvSpPr>
        <p:spPr>
          <a:xfrm>
            <a:off x="4465310" y="2850703"/>
            <a:ext cx="6858155" cy="702394"/>
          </a:xfrm>
          <a:prstGeom prst="rect">
            <a:avLst/>
          </a:prstGeom>
          <a:solidFill>
            <a:srgbClr val="000000"/>
          </a:solidFill>
        </p:spPr>
        <p:txBody>
          <a:bodyPr wrap="square" anchor="ctr">
            <a:noAutofit/>
          </a:bodyPr>
          <a:lstStyle/>
          <a:p>
            <a:r>
              <a:rPr lang="en-US" sz="1400" b="0" dirty="0">
                <a:solidFill>
                  <a:srgbClr val="FFFFFF"/>
                </a:solidFill>
                <a:effectLst/>
                <a:latin typeface="Consolas" panose="020B0609020204030204" pitchFamily="49" charset="0"/>
              </a:rPr>
              <a:t>error C2440: </a:t>
            </a:r>
            <a:r>
              <a:rPr lang="en-US" sz="1400" b="0" dirty="0">
                <a:solidFill>
                  <a:srgbClr val="CE9178"/>
                </a:solidFill>
                <a:effectLst/>
                <a:latin typeface="Consolas" panose="020B0609020204030204" pitchFamily="49" charset="0"/>
              </a:rPr>
              <a:t>'initializing'</a:t>
            </a:r>
            <a:r>
              <a:rPr lang="en-US" sz="1400" b="0" dirty="0">
                <a:solidFill>
                  <a:srgbClr val="FFFFFF"/>
                </a:solidFill>
                <a:effectLst/>
                <a:latin typeface="Consolas" panose="020B0609020204030204" pitchFamily="49" charset="0"/>
              </a:rPr>
              <a:t>: cannot convert from </a:t>
            </a:r>
            <a:r>
              <a:rPr lang="en-US" sz="1400" b="0" dirty="0">
                <a:solidFill>
                  <a:srgbClr val="CE9178"/>
                </a:solidFill>
                <a:effectLst/>
                <a:latin typeface="Consolas" panose="020B0609020204030204" pitchFamily="49" charset="0"/>
              </a:rPr>
              <a:t>'int'</a:t>
            </a:r>
            <a:r>
              <a:rPr lang="en-US" sz="1400" b="0" dirty="0">
                <a:solidFill>
                  <a:srgbClr val="FFFFFF"/>
                </a:solidFill>
                <a:effectLst/>
                <a:latin typeface="Consolas" panose="020B0609020204030204" pitchFamily="49" charset="0"/>
              </a:rPr>
              <a:t> to </a:t>
            </a:r>
            <a:r>
              <a:rPr lang="en-US" sz="1400" b="0" dirty="0">
                <a:solidFill>
                  <a:srgbClr val="CE9178"/>
                </a:solidFill>
                <a:effectLst/>
                <a:latin typeface="Consolas" panose="020B0609020204030204" pitchFamily="49" charset="0"/>
              </a:rPr>
              <a:t>'Drink'</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message : Constructor </a:t>
            </a:r>
            <a:r>
              <a:rPr lang="en-US" sz="1400" b="0" dirty="0">
                <a:solidFill>
                  <a:srgbClr val="C586C0"/>
                </a:solidFill>
                <a:effectLst/>
                <a:latin typeface="Consolas" panose="020B0609020204030204" pitchFamily="49" charset="0"/>
              </a:rPr>
              <a:t>for</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class</a:t>
            </a:r>
            <a:r>
              <a:rPr lang="en-US" sz="1400" b="0" dirty="0">
                <a:solidFill>
                  <a:srgbClr val="FFFFFF"/>
                </a:solidFill>
                <a:effectLst/>
                <a:latin typeface="Consolas" panose="020B0609020204030204" pitchFamily="49" charset="0"/>
              </a:rPr>
              <a:t> 'Drink' is declared 'explicit'</a:t>
            </a:r>
          </a:p>
        </p:txBody>
      </p:sp>
      <p:pic>
        <p:nvPicPr>
          <p:cNvPr id="7" name="Picture 6">
            <a:extLst>
              <a:ext uri="{FF2B5EF4-FFF2-40B4-BE49-F238E27FC236}">
                <a16:creationId xmlns:a16="http://schemas.microsoft.com/office/drawing/2014/main" id="{E2A97C62-1C2F-A300-510B-5A5200CABFA4}"/>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66777" y="2922549"/>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258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53463-03FD-4CBF-63C7-540A66E2859D}"/>
              </a:ext>
            </a:extLst>
          </p:cNvPr>
          <p:cNvSpPr>
            <a:spLocks noGrp="1"/>
          </p:cNvSpPr>
          <p:nvPr>
            <p:ph type="body" sz="quarter" idx="10"/>
          </p:nvPr>
        </p:nvSpPr>
        <p:spPr/>
        <p:txBody>
          <a:bodyPr/>
          <a:lstStyle/>
          <a:p>
            <a:r>
              <a:rPr lang="en-US" cap="none" dirty="0"/>
              <a:t>explicit operator bool in conditions</a:t>
            </a:r>
            <a:endParaRPr lang="en-GB" cap="none" dirty="0"/>
          </a:p>
        </p:txBody>
      </p:sp>
      <p:sp>
        <p:nvSpPr>
          <p:cNvPr id="3" name="Text Placeholder 2">
            <a:extLst>
              <a:ext uri="{FF2B5EF4-FFF2-40B4-BE49-F238E27FC236}">
                <a16:creationId xmlns:a16="http://schemas.microsoft.com/office/drawing/2014/main" id="{D151EBBD-9ABA-22E7-3D2C-83C7E6BC4AB3}"/>
              </a:ext>
            </a:extLst>
          </p:cNvPr>
          <p:cNvSpPr>
            <a:spLocks noGrp="1"/>
          </p:cNvSpPr>
          <p:nvPr>
            <p:ph type="body" sz="quarter" idx="15"/>
          </p:nvPr>
        </p:nvSpPr>
        <p:spPr>
          <a:xfrm>
            <a:off x="4450991" y="2576939"/>
            <a:ext cx="7032968" cy="1282554"/>
          </a:xfrm>
        </p:spPr>
        <p:txBody>
          <a:bodyPr/>
          <a:lstStyle/>
          <a:p>
            <a:pPr marL="285750" indent="-285750">
              <a:buFont typeface="Arial" panose="020B0604020202020204" pitchFamily="34" charset="0"/>
              <a:buChar char="•"/>
            </a:pPr>
            <a:r>
              <a:rPr lang="en-US" b="0" dirty="0">
                <a:effectLst/>
                <a:latin typeface="+mn-lt"/>
              </a:rPr>
              <a:t>The compiler supplies an explicit cast to </a:t>
            </a:r>
            <a:r>
              <a:rPr lang="en-US" b="1" dirty="0">
                <a:effectLst/>
                <a:latin typeface="Consolas" panose="020B0609020204030204" pitchFamily="49" charset="0"/>
              </a:rPr>
              <a:t>bool</a:t>
            </a:r>
            <a:r>
              <a:rPr lang="en-US" b="0" dirty="0">
                <a:effectLst/>
                <a:latin typeface="+mn-lt"/>
              </a:rPr>
              <a:t> in conditions</a:t>
            </a:r>
            <a:endParaRPr lang="en-US" b="1" dirty="0">
              <a:latin typeface="+mn-lt"/>
            </a:endParaRPr>
          </a:p>
        </p:txBody>
      </p:sp>
      <p:pic>
        <p:nvPicPr>
          <p:cNvPr id="5" name="Picture 4">
            <a:extLst>
              <a:ext uri="{FF2B5EF4-FFF2-40B4-BE49-F238E27FC236}">
                <a16:creationId xmlns:a16="http://schemas.microsoft.com/office/drawing/2014/main" id="{1A72EACC-1C8D-E8BD-962B-0DB82FCE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3959" y="460646"/>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F3ECEF-5EF5-EC38-520B-7B2BC2B741F1}"/>
              </a:ext>
            </a:extLst>
          </p:cNvPr>
          <p:cNvSpPr txBox="1"/>
          <p:nvPr/>
        </p:nvSpPr>
        <p:spPr>
          <a:xfrm>
            <a:off x="4465310" y="460646"/>
            <a:ext cx="6858155" cy="688885"/>
          </a:xfrm>
          <a:prstGeom prst="rect">
            <a:avLst/>
          </a:prstGeom>
          <a:solidFill>
            <a:srgbClr val="000000"/>
          </a:solidFill>
        </p:spPr>
        <p:txBody>
          <a:bodyPr wrap="square" anchor="ctr">
            <a:noAutofit/>
          </a:bodyPr>
          <a:lstStyle/>
          <a:p>
            <a:r>
              <a:rPr lang="en-US" sz="1400" b="0" dirty="0">
                <a:solidFill>
                  <a:srgbClr val="569CD6"/>
                </a:solidFill>
                <a:effectLst/>
                <a:latin typeface="Consolas" panose="020B0609020204030204" pitchFamily="49" charset="0"/>
              </a:rPr>
              <a:t>explicit</a:t>
            </a:r>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operator</a:t>
            </a:r>
            <a:r>
              <a:rPr lang="en-US" sz="1400" b="0" dirty="0">
                <a:solidFill>
                  <a:srgbClr val="FFFFFF"/>
                </a:solidFill>
                <a:effectLst/>
                <a:latin typeface="Consolas" panose="020B0609020204030204" pitchFamily="49" charset="0"/>
              </a:rPr>
              <a:t> bool() </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 </a:t>
            </a:r>
            <a:r>
              <a:rPr lang="en-US" sz="1400" b="0" dirty="0">
                <a:solidFill>
                  <a:srgbClr val="C586C0"/>
                </a:solidFill>
                <a:effectLst/>
                <a:latin typeface="Consolas" panose="020B0609020204030204" pitchFamily="49" charset="0"/>
              </a:rPr>
              <a:t>return</a:t>
            </a:r>
            <a:r>
              <a:rPr lang="en-US" sz="1400" b="0" dirty="0">
                <a:solidFill>
                  <a:srgbClr val="FFFFFF"/>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amount_left</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&gt;</a:t>
            </a:r>
            <a:r>
              <a:rPr lang="en-US" sz="1400" b="0" dirty="0">
                <a:solidFill>
                  <a:srgbClr val="FFFFFF"/>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FFFFFF"/>
                </a:solidFill>
                <a:effectLst/>
                <a:latin typeface="Consolas" panose="020B0609020204030204" pitchFamily="49" charset="0"/>
              </a:rPr>
              <a:t>;}</a:t>
            </a:r>
            <a:endParaRPr lang="en-GB" sz="1400" b="0" dirty="0">
              <a:solidFill>
                <a:srgbClr val="FFFFFF"/>
              </a:solidFill>
              <a:effectLst/>
              <a:latin typeface="Consolas" panose="020B0609020204030204" pitchFamily="49" charset="0"/>
            </a:endParaRPr>
          </a:p>
        </p:txBody>
      </p:sp>
      <p:sp>
        <p:nvSpPr>
          <p:cNvPr id="8" name="TextBox 7">
            <a:extLst>
              <a:ext uri="{FF2B5EF4-FFF2-40B4-BE49-F238E27FC236}">
                <a16:creationId xmlns:a16="http://schemas.microsoft.com/office/drawing/2014/main" id="{1F2A21E6-C5F7-8A3A-DADF-F7FA20EA1D3E}"/>
              </a:ext>
            </a:extLst>
          </p:cNvPr>
          <p:cNvSpPr txBox="1"/>
          <p:nvPr/>
        </p:nvSpPr>
        <p:spPr>
          <a:xfrm>
            <a:off x="4450990" y="1466596"/>
            <a:ext cx="6858155" cy="793278"/>
          </a:xfrm>
          <a:prstGeom prst="rect">
            <a:avLst/>
          </a:prstGeom>
          <a:solidFill>
            <a:srgbClr val="000000"/>
          </a:solidFill>
        </p:spPr>
        <p:txBody>
          <a:bodyPr wrap="square" anchor="ctr">
            <a:noAutofit/>
          </a:bodyPr>
          <a:lstStyle/>
          <a:p>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myDrink</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Drink{ </a:t>
            </a:r>
            <a:r>
              <a:rPr lang="en-GB" sz="1400" b="0" dirty="0">
                <a:solidFill>
                  <a:srgbClr val="B5CEA8"/>
                </a:solidFill>
                <a:effectLst/>
                <a:latin typeface="Consolas" panose="020B0609020204030204" pitchFamily="49" charset="0"/>
              </a:rPr>
              <a:t>120</a:t>
            </a:r>
            <a:r>
              <a:rPr lang="en-GB" sz="1400" b="0" dirty="0">
                <a:solidFill>
                  <a:srgbClr val="FFFFFF"/>
                </a:solidFill>
                <a:effectLst/>
                <a:latin typeface="Consolas" panose="020B0609020204030204" pitchFamily="49" charset="0"/>
              </a:rPr>
              <a:t> };</a:t>
            </a:r>
          </a:p>
          <a:p>
            <a:r>
              <a:rPr lang="en-GB" sz="1400" b="0" dirty="0">
                <a:solidFill>
                  <a:srgbClr val="C586C0"/>
                </a:solidFill>
                <a:effectLst/>
                <a:latin typeface="Consolas" panose="020B0609020204030204" pitchFamily="49" charset="0"/>
              </a:rPr>
              <a:t>if</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myDrink</a:t>
            </a:r>
            <a:r>
              <a:rPr lang="en-GB" sz="1400" b="0" dirty="0">
                <a:solidFill>
                  <a:srgbClr val="FFFFFF"/>
                </a:solidFill>
                <a:effectLst/>
                <a:latin typeface="Consolas" panose="020B0609020204030204" pitchFamily="49" charset="0"/>
              </a:rPr>
              <a:t>) {}</a:t>
            </a:r>
            <a:r>
              <a:rPr lang="en-GB" sz="1400" b="0" dirty="0">
                <a:solidFill>
                  <a:srgbClr val="7CA668"/>
                </a:solidFill>
                <a:effectLst/>
                <a:latin typeface="Consolas" panose="020B0609020204030204" pitchFamily="49" charset="0"/>
              </a:rPr>
              <a:t>                 // compiles OK</a:t>
            </a:r>
            <a:endParaRPr lang="en-GB" sz="1400" b="0" dirty="0">
              <a:solidFill>
                <a:srgbClr val="FFFFFF"/>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94E2B0EE-503C-B8A8-0A63-FBAD45E9C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3958" y="1452164"/>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423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Lab #11</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Operators (coding perspective)</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a:t>
            </a:r>
            <a:r>
              <a:rPr lang="en-GB"/>
              <a:t>Lab #12</a:t>
            </a:r>
            <a:endParaRPr lang="en-GB" dirty="0"/>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Operators (reverse engineering perspective)</a:t>
            </a:r>
          </a:p>
          <a:p>
            <a:endParaRPr lang="en-GB" dirty="0"/>
          </a:p>
        </p:txBody>
      </p:sp>
    </p:spTree>
    <p:extLst>
      <p:ext uri="{BB962C8B-B14F-4D97-AF65-F5344CB8AC3E}">
        <p14:creationId xmlns:p14="http://schemas.microsoft.com/office/powerpoint/2010/main" val="4107847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096000" y="284117"/>
            <a:ext cx="5748946" cy="6064928"/>
          </a:xfrm>
        </p:spPr>
        <p:txBody>
          <a:bodyPr/>
          <a:lstStyle/>
          <a:p>
            <a:pPr marL="0" indent="0">
              <a:spcBef>
                <a:spcPts val="600"/>
              </a:spcBef>
              <a:spcAft>
                <a:spcPts val="0"/>
              </a:spcAft>
              <a:buNone/>
            </a:pPr>
            <a:r>
              <a:rPr lang="en-GB" sz="1400" b="1" dirty="0"/>
              <a:t>The spaceship operator &lt;=&gt;</a:t>
            </a:r>
            <a:r>
              <a:rPr lang="en-GB" sz="1400" b="1" dirty="0">
                <a:sym typeface="Wingdings" panose="05000000000000000000" pitchFamily="2" charset="2"/>
              </a:rPr>
              <a:t> </a:t>
            </a:r>
            <a:r>
              <a:rPr lang="en-GB" sz="1400" b="1" dirty="0"/>
              <a:t>was introduced in C++ 20</a:t>
            </a:r>
          </a:p>
          <a:p>
            <a:pPr>
              <a:spcBef>
                <a:spcPts val="600"/>
              </a:spcBef>
              <a:spcAft>
                <a:spcPts val="0"/>
              </a:spcAft>
            </a:pPr>
            <a:r>
              <a:rPr lang="en-GB" sz="1400" dirty="0"/>
              <a:t>known as the “three-way comparison operator”</a:t>
            </a:r>
          </a:p>
          <a:p>
            <a:pPr>
              <a:spcBef>
                <a:spcPts val="600"/>
              </a:spcBef>
              <a:spcAft>
                <a:spcPts val="0"/>
              </a:spcAft>
            </a:pPr>
            <a:r>
              <a:rPr lang="en-GB" sz="1400" dirty="0"/>
              <a:t>Aims to make it easier to implement comparisons between objects of user-defined types</a:t>
            </a:r>
          </a:p>
          <a:p>
            <a:pPr>
              <a:spcBef>
                <a:spcPts val="600"/>
              </a:spcBef>
              <a:spcAft>
                <a:spcPts val="0"/>
              </a:spcAft>
            </a:pPr>
            <a:endParaRPr lang="en-GB" sz="1400" dirty="0"/>
          </a:p>
          <a:p>
            <a:pPr marL="0" indent="0">
              <a:spcBef>
                <a:spcPts val="600"/>
              </a:spcBef>
              <a:spcAft>
                <a:spcPts val="0"/>
              </a:spcAft>
              <a:buNone/>
            </a:pPr>
            <a:r>
              <a:rPr lang="en-US" sz="1400" b="1" dirty="0"/>
              <a:t>Inlining is the compiler's technique of replacing a function call with the actual body of the function.</a:t>
            </a:r>
          </a:p>
          <a:p>
            <a:pPr>
              <a:spcBef>
                <a:spcPts val="600"/>
              </a:spcBef>
              <a:spcAft>
                <a:spcPts val="0"/>
              </a:spcAft>
            </a:pPr>
            <a:r>
              <a:rPr lang="en-US" sz="1400" dirty="0"/>
              <a:t>Implicit; typically performed automatically by compiler depending on optimization.</a:t>
            </a:r>
          </a:p>
          <a:p>
            <a:pPr>
              <a:spcBef>
                <a:spcPts val="600"/>
              </a:spcBef>
              <a:spcAft>
                <a:spcPts val="0"/>
              </a:spcAft>
            </a:pPr>
            <a:r>
              <a:rPr lang="en-US" sz="1400" dirty="0"/>
              <a:t>Explicit; programmer uses “inline” keyword to suggest it</a:t>
            </a:r>
          </a:p>
          <a:p>
            <a:pPr marL="0" indent="0">
              <a:spcBef>
                <a:spcPts val="600"/>
              </a:spcBef>
              <a:spcAft>
                <a:spcPts val="0"/>
              </a:spcAft>
              <a:buNone/>
            </a:pPr>
            <a:endParaRPr lang="en-US" sz="1400" b="1" dirty="0"/>
          </a:p>
          <a:p>
            <a:pPr marL="0" indent="0">
              <a:spcBef>
                <a:spcPts val="600"/>
              </a:spcBef>
              <a:spcAft>
                <a:spcPts val="0"/>
              </a:spcAft>
              <a:buNone/>
            </a:pPr>
            <a:r>
              <a:rPr lang="en-US" sz="1400" b="1" dirty="0"/>
              <a:t>Constructors taking a single argument, can be used for implicit type conversion</a:t>
            </a:r>
          </a:p>
          <a:p>
            <a:pPr>
              <a:spcBef>
                <a:spcPts val="600"/>
              </a:spcBef>
              <a:spcAft>
                <a:spcPts val="0"/>
              </a:spcAft>
            </a:pPr>
            <a:r>
              <a:rPr lang="en-US" sz="1400" dirty="0"/>
              <a:t>converts an object of one type to an object of the class being constructed.</a:t>
            </a:r>
          </a:p>
          <a:p>
            <a:pPr marL="0" indent="0">
              <a:spcBef>
                <a:spcPts val="600"/>
              </a:spcBef>
              <a:spcAft>
                <a:spcPts val="0"/>
              </a:spcAft>
              <a:buNone/>
            </a:pPr>
            <a:endParaRPr lang="en-US" sz="1400" b="1" dirty="0"/>
          </a:p>
          <a:p>
            <a:pPr marL="0" indent="0">
              <a:spcBef>
                <a:spcPts val="600"/>
              </a:spcBef>
              <a:spcAft>
                <a:spcPts val="0"/>
              </a:spcAft>
              <a:buNone/>
            </a:pPr>
            <a:r>
              <a:rPr lang="en-US" sz="1400" b="1" dirty="0"/>
              <a:t>Explicit</a:t>
            </a:r>
            <a:r>
              <a:rPr lang="en-US" sz="1400" dirty="0"/>
              <a:t> keyword in C++ is used to declare constructors and conversion operators as explicit</a:t>
            </a:r>
          </a:p>
          <a:p>
            <a:pPr>
              <a:spcBef>
                <a:spcPts val="600"/>
              </a:spcBef>
              <a:spcAft>
                <a:spcPts val="0"/>
              </a:spcAft>
            </a:pPr>
            <a:r>
              <a:rPr lang="en-US" sz="1400" dirty="0"/>
              <a:t>compiler won’t perform implicit conversions (will error)</a:t>
            </a:r>
          </a:p>
          <a:p>
            <a:pPr marL="0" indent="0">
              <a:buNone/>
            </a:pPr>
            <a:endParaRPr lang="en-US" sz="1400" dirty="0"/>
          </a:p>
          <a:p>
            <a:pPr marL="0" indent="0">
              <a:buNone/>
            </a:pPr>
            <a:endParaRPr lang="en-GB" sz="1400" dirty="0"/>
          </a:p>
          <a:p>
            <a:pPr marL="0" indent="0">
              <a:buNone/>
            </a:pPr>
            <a:endParaRPr lang="en-GB" sz="1400" dirty="0"/>
          </a:p>
          <a:p>
            <a:pPr marL="0" indent="0">
              <a:buNone/>
            </a:pPr>
            <a:endParaRPr lang="en-GB" sz="1400" dirty="0"/>
          </a:p>
          <a:p>
            <a:pPr marL="0" lvl="1" indent="0">
              <a:spcAft>
                <a:spcPts val="600"/>
              </a:spcAft>
              <a:buNone/>
            </a:pPr>
            <a:endParaRPr lang="en-US" sz="1100" dirty="0"/>
          </a:p>
        </p:txBody>
      </p:sp>
    </p:spTree>
    <p:extLst>
      <p:ext uri="{BB962C8B-B14F-4D97-AF65-F5344CB8AC3E}">
        <p14:creationId xmlns:p14="http://schemas.microsoft.com/office/powerpoint/2010/main" val="3590885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7E8FDC-4C6C-840E-98D3-B96A1D95B8BD}"/>
              </a:ext>
            </a:extLst>
          </p:cNvPr>
          <p:cNvSpPr>
            <a:spLocks noGrp="1"/>
          </p:cNvSpPr>
          <p:nvPr>
            <p:ph type="body" sz="quarter" idx="10"/>
          </p:nvPr>
        </p:nvSpPr>
        <p:spPr/>
        <p:txBody>
          <a:bodyPr/>
          <a:lstStyle/>
          <a:p>
            <a:r>
              <a:rPr lang="en-GB" sz="4400" b="1" kern="100" cap="none" dirty="0">
                <a:effectLst/>
                <a:latin typeface="+mj-lt"/>
                <a:ea typeface="Calibri" panose="020F0502020204030204" pitchFamily="34" charset="0"/>
                <a:cs typeface="Times New Roman" panose="02020603050405020304" pitchFamily="18" charset="0"/>
              </a:rPr>
              <a:t>Useful resources</a:t>
            </a:r>
            <a:endParaRPr lang="en-GB" sz="4400" kern="100" cap="none" dirty="0">
              <a:effectLst/>
              <a:latin typeface="+mj-lt"/>
              <a:ea typeface="Calibri" panose="020F0502020204030204" pitchFamily="34" charset="0"/>
              <a:cs typeface="Times New Roman" panose="02020603050405020304" pitchFamily="18" charset="0"/>
            </a:endParaRPr>
          </a:p>
          <a:p>
            <a:endParaRPr lang="en-GB" dirty="0"/>
          </a:p>
        </p:txBody>
      </p:sp>
      <p:sp>
        <p:nvSpPr>
          <p:cNvPr id="3" name="Text Placeholder 2">
            <a:extLst>
              <a:ext uri="{FF2B5EF4-FFF2-40B4-BE49-F238E27FC236}">
                <a16:creationId xmlns:a16="http://schemas.microsoft.com/office/drawing/2014/main" id="{48663CCD-4AD4-1761-4B32-C5D981EAE840}"/>
              </a:ext>
            </a:extLst>
          </p:cNvPr>
          <p:cNvSpPr>
            <a:spLocks noGrp="1"/>
          </p:cNvSpPr>
          <p:nvPr>
            <p:ph type="body" sz="quarter" idx="15"/>
          </p:nvPr>
        </p:nvSpPr>
        <p:spPr>
          <a:xfrm>
            <a:off x="4694238" y="460984"/>
            <a:ext cx="7112978" cy="5859806"/>
          </a:xfrm>
        </p:spPr>
        <p:txBody>
          <a:bodyPr/>
          <a:lstStyle/>
          <a:p>
            <a:r>
              <a:rPr lang="en-US" b="1" dirty="0"/>
              <a:t>Websites and online resources</a:t>
            </a:r>
          </a:p>
          <a:p>
            <a:endParaRPr lang="en-US" dirty="0"/>
          </a:p>
          <a:p>
            <a:pPr algn="l"/>
            <a:r>
              <a:rPr lang="en-US" b="0" i="1" dirty="0">
                <a:solidFill>
                  <a:srgbClr val="000000"/>
                </a:solidFill>
                <a:effectLst/>
                <a:latin typeface="Segoe UI" panose="020B0502040204020203" pitchFamily="34" charset="0"/>
              </a:rPr>
              <a:t>C++ Standard Library (no date) cppreference.com</a:t>
            </a:r>
            <a:r>
              <a:rPr lang="en-US" b="0" i="0" dirty="0">
                <a:solidFill>
                  <a:srgbClr val="000000"/>
                </a:solidFill>
                <a:effectLst/>
                <a:latin typeface="Segoe UI" panose="020B0502040204020203" pitchFamily="34" charset="0"/>
              </a:rPr>
              <a:t>. Available at: https://en.cppreference.com/w/cpp/standard_library (Accessed: 16 November 2023).</a:t>
            </a:r>
          </a:p>
          <a:p>
            <a:pPr algn="l"/>
            <a:endParaRPr lang="en-US" dirty="0">
              <a:solidFill>
                <a:srgbClr val="000000"/>
              </a:solidFill>
              <a:latin typeface="Segoe UI" panose="020B0502040204020203" pitchFamily="34" charset="0"/>
            </a:endParaRPr>
          </a:p>
          <a:p>
            <a:r>
              <a:rPr lang="en-US" b="0" i="1" dirty="0">
                <a:solidFill>
                  <a:srgbClr val="000000"/>
                </a:solidFill>
                <a:effectLst/>
                <a:latin typeface="Segoe UI" panose="020B0502040204020203" pitchFamily="34" charset="0"/>
              </a:rPr>
              <a:t>JTC1/SC22/WG21 - The C++ Standards Committee - ISOCPP</a:t>
            </a:r>
            <a:r>
              <a:rPr lang="en-US" b="0" i="0" dirty="0">
                <a:solidFill>
                  <a:srgbClr val="000000"/>
                </a:solidFill>
                <a:effectLst/>
                <a:latin typeface="Segoe UI" panose="020B0502040204020203" pitchFamily="34" charset="0"/>
              </a:rPr>
              <a:t> (no date) . Available at: https://www.open-std.org/jtc1/sc22/wg21/ (Accessed: 16 November 2023).</a:t>
            </a:r>
          </a:p>
          <a:p>
            <a:endParaRPr lang="en-US" dirty="0">
              <a:solidFill>
                <a:srgbClr val="000000"/>
              </a:solidFill>
              <a:latin typeface="Segoe UI" panose="020B0502040204020203" pitchFamily="34" charset="0"/>
            </a:endParaRPr>
          </a:p>
          <a:p>
            <a:endParaRPr lang="en-GB" dirty="0"/>
          </a:p>
        </p:txBody>
      </p:sp>
    </p:spTree>
    <p:extLst>
      <p:ext uri="{BB962C8B-B14F-4D97-AF65-F5344CB8AC3E}">
        <p14:creationId xmlns:p14="http://schemas.microsoft.com/office/powerpoint/2010/main" val="4142686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143713" y="2260601"/>
            <a:ext cx="6485687" cy="1460499"/>
          </a:xfrm>
        </p:spPr>
        <p:txBody>
          <a:bodyPr/>
          <a:lstStyle/>
          <a:p>
            <a:r>
              <a:rPr lang="en-US" sz="4800" dirty="0">
                <a:cs typeface="Arial" charset="0"/>
              </a:rPr>
              <a:t>Review of Chapter’s Learning Outcomes</a:t>
            </a:r>
          </a:p>
        </p:txBody>
      </p:sp>
    </p:spTree>
    <p:extLst>
      <p:ext uri="{BB962C8B-B14F-4D97-AF65-F5344CB8AC3E}">
        <p14:creationId xmlns:p14="http://schemas.microsoft.com/office/powerpoint/2010/main" val="384279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680595-6343-424B-9A57-0B9D39352DC8}"/>
              </a:ext>
            </a:extLst>
          </p:cNvPr>
          <p:cNvSpPr>
            <a:spLocks noGrp="1"/>
          </p:cNvSpPr>
          <p:nvPr>
            <p:ph type="body" sz="quarter" idx="10"/>
          </p:nvPr>
        </p:nvSpPr>
        <p:spPr/>
        <p:txBody>
          <a:bodyPr/>
          <a:lstStyle/>
          <a:p>
            <a:r>
              <a:rPr lang="en-GB" cap="none" dirty="0">
                <a:solidFill>
                  <a:schemeClr val="bg1"/>
                </a:solidFill>
              </a:rPr>
              <a:t>Learning Outcomes</a:t>
            </a:r>
          </a:p>
        </p:txBody>
      </p:sp>
      <p:sp>
        <p:nvSpPr>
          <p:cNvPr id="3" name="Slide Number Placeholder 2">
            <a:extLst>
              <a:ext uri="{FF2B5EF4-FFF2-40B4-BE49-F238E27FC236}">
                <a16:creationId xmlns:a16="http://schemas.microsoft.com/office/drawing/2014/main" id="{8AA59F59-F2D2-4D1D-9BEE-EA20F399DD70}"/>
              </a:ext>
            </a:extLst>
          </p:cNvPr>
          <p:cNvSpPr>
            <a:spLocks noGrp="1"/>
          </p:cNvSpPr>
          <p:nvPr>
            <p:ph type="sldNum" sz="quarter" idx="4"/>
          </p:nvPr>
        </p:nvSpPr>
        <p:spPr/>
        <p:txBody>
          <a:bodyPr/>
          <a:lstStyle/>
          <a:p>
            <a:fld id="{EF892D59-8F09-EF4B-AD6D-DA609442F868}" type="slidenum">
              <a:rPr lang="en-GB" smtClean="0"/>
              <a:pPr/>
              <a:t>19</a:t>
            </a:fld>
            <a:endParaRPr lang="en-GB"/>
          </a:p>
        </p:txBody>
      </p:sp>
      <p:sp>
        <p:nvSpPr>
          <p:cNvPr id="4" name="TextBox 3">
            <a:extLst>
              <a:ext uri="{FF2B5EF4-FFF2-40B4-BE49-F238E27FC236}">
                <a16:creationId xmlns:a16="http://schemas.microsoft.com/office/drawing/2014/main" id="{B9AF1E4E-0847-8237-0F66-7DEA1F8F0447}"/>
              </a:ext>
            </a:extLst>
          </p:cNvPr>
          <p:cNvSpPr txBox="1"/>
          <p:nvPr/>
        </p:nvSpPr>
        <p:spPr>
          <a:xfrm>
            <a:off x="4627756" y="568712"/>
            <a:ext cx="7414148" cy="5787483"/>
          </a:xfrm>
          <a:prstGeom prst="rect">
            <a:avLst/>
          </a:prstGeom>
        </p:spPr>
        <p:txBody>
          <a:bodyPr vert="horz" wrap="square" lIns="0" tIns="0" rIns="0" bIns="0" rtlCol="0" anchor="t" anchorCtr="0">
            <a:normAutofit/>
          </a:bodyPr>
          <a:lstStyle/>
          <a:p>
            <a:pPr algn="l"/>
            <a:endParaRPr lang="en-GB" dirty="0"/>
          </a:p>
        </p:txBody>
      </p:sp>
      <p:sp>
        <p:nvSpPr>
          <p:cNvPr id="5" name="TextBox 4">
            <a:extLst>
              <a:ext uri="{FF2B5EF4-FFF2-40B4-BE49-F238E27FC236}">
                <a16:creationId xmlns:a16="http://schemas.microsoft.com/office/drawing/2014/main" id="{97FEFAA0-FA47-E187-7B0A-E7D28EBD2E08}"/>
              </a:ext>
            </a:extLst>
          </p:cNvPr>
          <p:cNvSpPr txBox="1"/>
          <p:nvPr/>
        </p:nvSpPr>
        <p:spPr>
          <a:xfrm>
            <a:off x="4527395" y="568712"/>
            <a:ext cx="7279820" cy="5942960"/>
          </a:xfrm>
          <a:prstGeom prst="rect">
            <a:avLst/>
          </a:prstGeom>
        </p:spPr>
        <p:txBody>
          <a:bodyPr vert="horz" wrap="square" lIns="0" tIns="0" rIns="0" bIns="0" rtlCol="0" anchor="t" anchorCtr="0">
            <a:normAutofit/>
          </a:bodyPr>
          <a:lstStyle/>
          <a:p>
            <a:pPr algn="l"/>
            <a:endParaRPr lang="en-GB" dirty="0"/>
          </a:p>
        </p:txBody>
      </p:sp>
      <p:sp>
        <p:nvSpPr>
          <p:cNvPr id="6" name="TextBox 5">
            <a:extLst>
              <a:ext uri="{FF2B5EF4-FFF2-40B4-BE49-F238E27FC236}">
                <a16:creationId xmlns:a16="http://schemas.microsoft.com/office/drawing/2014/main" id="{BDEC6B68-1DF4-4A6D-64AB-8D05D847C450}"/>
              </a:ext>
            </a:extLst>
          </p:cNvPr>
          <p:cNvSpPr txBox="1"/>
          <p:nvPr/>
        </p:nvSpPr>
        <p:spPr>
          <a:xfrm>
            <a:off x="4772722" y="568712"/>
            <a:ext cx="6869151" cy="5942960"/>
          </a:xfrm>
          <a:prstGeom prst="rect">
            <a:avLst/>
          </a:prstGeom>
        </p:spPr>
        <p:txBody>
          <a:bodyPr vert="horz" wrap="square" lIns="0" tIns="0" rIns="0" bIns="0" rtlCol="0" anchor="t" anchorCtr="0">
            <a:normAutofit/>
          </a:bodyPr>
          <a:lstStyle/>
          <a:p>
            <a:pPr algn="l"/>
            <a:r>
              <a:rPr lang="en-GB" b="1" dirty="0"/>
              <a:t>Learning Outcomes:</a:t>
            </a:r>
          </a:p>
          <a:p>
            <a:pPr algn="l"/>
            <a:endParaRPr lang="en-GB" b="1" dirty="0"/>
          </a:p>
          <a:p>
            <a:pPr algn="l"/>
            <a:r>
              <a:rPr lang="en-GB" dirty="0"/>
              <a:t>By the completion of this chapter, you…</a:t>
            </a:r>
          </a:p>
          <a:p>
            <a:pPr algn="l"/>
            <a:endParaRPr lang="en-GB" b="1" dirty="0"/>
          </a:p>
          <a:p>
            <a:pPr marL="285750" indent="-285750">
              <a:spcBef>
                <a:spcPts val="1200"/>
              </a:spcBef>
              <a:buFont typeface="Wingdings" panose="05000000000000000000" pitchFamily="2" charset="2"/>
              <a:buChar char="q"/>
            </a:pPr>
            <a:r>
              <a:rPr lang="en-US" b="1" dirty="0"/>
              <a:t>Must be able to </a:t>
            </a:r>
            <a:r>
              <a:rPr lang="en-US" dirty="0"/>
              <a:t>identify modern operators and associated techniques</a:t>
            </a:r>
          </a:p>
          <a:p>
            <a:pPr marL="285750" indent="-285750">
              <a:spcBef>
                <a:spcPts val="1200"/>
              </a:spcBef>
              <a:buFont typeface="Wingdings" panose="05000000000000000000" pitchFamily="2" charset="2"/>
              <a:buChar char="q"/>
            </a:pPr>
            <a:r>
              <a:rPr lang="en-US" b="1" dirty="0"/>
              <a:t>Should be able to </a:t>
            </a:r>
            <a:r>
              <a:rPr lang="en-US" dirty="0"/>
              <a:t>describe modern operators and associated techniques</a:t>
            </a:r>
          </a:p>
          <a:p>
            <a:pPr marL="285750" indent="-285750">
              <a:spcBef>
                <a:spcPts val="1200"/>
              </a:spcBef>
              <a:buFont typeface="Wingdings" panose="05000000000000000000" pitchFamily="2" charset="2"/>
              <a:buChar char="q"/>
            </a:pPr>
            <a:r>
              <a:rPr lang="en-US" b="1" dirty="0"/>
              <a:t>Could be able to </a:t>
            </a:r>
            <a:r>
              <a:rPr lang="en-US" dirty="0"/>
              <a:t>apply modern operators and associated techniques</a:t>
            </a:r>
          </a:p>
          <a:p>
            <a:pPr marL="285750" indent="-285750" algn="l">
              <a:buFont typeface="Wingdings" panose="05000000000000000000" pitchFamily="2" charset="2"/>
              <a:buChar char="q"/>
            </a:pPr>
            <a:endParaRPr lang="en-GB" dirty="0"/>
          </a:p>
          <a:p>
            <a:pPr algn="l"/>
            <a:r>
              <a:rPr lang="en-GB" b="1" dirty="0"/>
              <a:t>Please review these learning outcomes at chapter's end.</a:t>
            </a:r>
          </a:p>
          <a:p>
            <a:pPr algn="l"/>
            <a:endParaRPr lang="en-GB" b="1" dirty="0"/>
          </a:p>
          <a:p>
            <a:pPr algn="l"/>
            <a:endParaRPr lang="en-GB" b="1" dirty="0"/>
          </a:p>
          <a:p>
            <a:pPr algn="l"/>
            <a:endParaRPr lang="en-GB" dirty="0"/>
          </a:p>
          <a:p>
            <a:pPr algn="l"/>
            <a:endParaRPr lang="en-GB" dirty="0"/>
          </a:p>
        </p:txBody>
      </p:sp>
    </p:spTree>
    <p:extLst>
      <p:ext uri="{BB962C8B-B14F-4D97-AF65-F5344CB8AC3E}">
        <p14:creationId xmlns:p14="http://schemas.microsoft.com/office/powerpoint/2010/main" val="227494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i="1" cap="none" dirty="0"/>
              <a:t>C++ Operators</a:t>
            </a:r>
            <a:endParaRPr lang="en-GB" sz="2800" cap="none" dirty="0"/>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4765676" y="373714"/>
            <a:ext cx="3421062" cy="6110572"/>
          </a:xfrm>
        </p:spPr>
        <p:txBody>
          <a:bodyPr/>
          <a:lstStyle/>
          <a:p>
            <a:pPr>
              <a:spcAft>
                <a:spcPts val="0"/>
              </a:spcAft>
            </a:pPr>
            <a:r>
              <a:rPr lang="en-US" dirty="0"/>
              <a:t>Learning Journey:</a:t>
            </a:r>
          </a:p>
          <a:p>
            <a:pPr>
              <a:spcAft>
                <a:spcPts val="0"/>
              </a:spcAft>
            </a:pPr>
            <a:endParaRPr lang="en-US" dirty="0"/>
          </a:p>
          <a:p>
            <a:pPr marL="0" lvl="1" indent="0">
              <a:lnSpc>
                <a:spcPct val="100000"/>
              </a:lnSpc>
              <a:spcAft>
                <a:spcPts val="0"/>
              </a:spcAft>
              <a:buSzPct val="115000"/>
              <a:buNone/>
            </a:pPr>
            <a:r>
              <a:rPr lang="en-GB" sz="1100" dirty="0"/>
              <a:t>Comparison Operators – spaceship &lt;=&gt;</a:t>
            </a:r>
          </a:p>
          <a:p>
            <a:pPr marL="0" lvl="1" indent="0">
              <a:lnSpc>
                <a:spcPct val="100000"/>
              </a:lnSpc>
              <a:spcAft>
                <a:spcPts val="0"/>
              </a:spcAft>
              <a:buSzPct val="115000"/>
              <a:buNone/>
            </a:pPr>
            <a:r>
              <a:rPr lang="en-GB" sz="1100" dirty="0"/>
              <a:t>&lt;=&gt; Operator for our class</a:t>
            </a:r>
          </a:p>
          <a:p>
            <a:pPr marL="0" lvl="1" indent="0">
              <a:lnSpc>
                <a:spcPct val="100000"/>
              </a:lnSpc>
              <a:spcAft>
                <a:spcPts val="0"/>
              </a:spcAft>
              <a:buSzPct val="115000"/>
              <a:buNone/>
            </a:pPr>
            <a:r>
              <a:rPr lang="en-GB" sz="1100" dirty="0"/>
              <a:t>Operator overloads</a:t>
            </a:r>
          </a:p>
          <a:p>
            <a:pPr marL="0" lvl="1" indent="0">
              <a:lnSpc>
                <a:spcPct val="100000"/>
              </a:lnSpc>
              <a:spcAft>
                <a:spcPts val="0"/>
              </a:spcAft>
              <a:buSzPct val="115000"/>
              <a:buNone/>
            </a:pPr>
            <a:r>
              <a:rPr lang="en-GB" sz="1100" dirty="0"/>
              <a:t>Inlining</a:t>
            </a:r>
          </a:p>
          <a:p>
            <a:pPr marL="0" lvl="1" indent="0">
              <a:lnSpc>
                <a:spcPct val="100000"/>
              </a:lnSpc>
              <a:spcAft>
                <a:spcPts val="0"/>
              </a:spcAft>
              <a:buSzPct val="115000"/>
              <a:buNone/>
            </a:pPr>
            <a:r>
              <a:rPr lang="en-GB" sz="1100" dirty="0"/>
              <a:t>Inward conversion</a:t>
            </a:r>
          </a:p>
          <a:p>
            <a:pPr marL="0" lvl="1" indent="0">
              <a:lnSpc>
                <a:spcPct val="100000"/>
              </a:lnSpc>
              <a:spcAft>
                <a:spcPts val="0"/>
              </a:spcAft>
              <a:buSzPct val="115000"/>
              <a:buNone/>
            </a:pPr>
            <a:r>
              <a:rPr lang="en-GB" sz="1100" dirty="0"/>
              <a:t>Outward conversion</a:t>
            </a:r>
          </a:p>
          <a:p>
            <a:pPr marL="0" lvl="1" indent="0">
              <a:lnSpc>
                <a:spcPct val="100000"/>
              </a:lnSpc>
              <a:spcAft>
                <a:spcPts val="0"/>
              </a:spcAft>
              <a:buSzPct val="115000"/>
              <a:buNone/>
            </a:pPr>
            <a:r>
              <a:rPr lang="en-GB" sz="1100" dirty="0"/>
              <a:t>Explicit</a:t>
            </a:r>
          </a:p>
          <a:p>
            <a:pPr marL="0" lvl="1" indent="0">
              <a:lnSpc>
                <a:spcPct val="100000"/>
              </a:lnSpc>
              <a:spcAft>
                <a:spcPts val="0"/>
              </a:spcAft>
              <a:buSzPct val="115000"/>
              <a:buNone/>
            </a:pPr>
            <a:r>
              <a:rPr lang="en-US" sz="1100" dirty="0"/>
              <a:t>explicit operator bool in conditions</a:t>
            </a:r>
          </a:p>
          <a:p>
            <a:pPr marL="0" lvl="1" indent="0">
              <a:lnSpc>
                <a:spcPct val="100000"/>
              </a:lnSpc>
              <a:spcAft>
                <a:spcPts val="0"/>
              </a:spcAft>
              <a:buNone/>
            </a:pPr>
            <a:endParaRPr lang="en-GB" sz="1600" dirty="0"/>
          </a:p>
          <a:p>
            <a:pPr marL="0" lvl="1" indent="0">
              <a:lnSpc>
                <a:spcPct val="100000"/>
              </a:lnSpc>
              <a:spcAft>
                <a:spcPts val="0"/>
              </a:spcAft>
              <a:buSzPct val="115000"/>
              <a:buNone/>
            </a:pPr>
            <a:r>
              <a:rPr lang="en-GB" sz="1600" dirty="0"/>
              <a:t>Lab #11</a:t>
            </a:r>
          </a:p>
          <a:p>
            <a:pPr marL="0" lvl="1" indent="0">
              <a:lnSpc>
                <a:spcPct val="100000"/>
              </a:lnSpc>
              <a:spcAft>
                <a:spcPts val="0"/>
              </a:spcAft>
              <a:buSzPct val="115000"/>
              <a:buNone/>
            </a:pPr>
            <a:r>
              <a:rPr lang="en-GB" sz="1100" dirty="0"/>
              <a:t>Operators from a coding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Lab #12</a:t>
            </a:r>
          </a:p>
          <a:p>
            <a:pPr marL="0" lvl="1" indent="0">
              <a:lnSpc>
                <a:spcPct val="100000"/>
              </a:lnSpc>
              <a:spcAft>
                <a:spcPts val="0"/>
              </a:spcAft>
              <a:buSzPct val="115000"/>
              <a:buNone/>
            </a:pPr>
            <a:r>
              <a:rPr lang="en-GB" sz="1100" dirty="0"/>
              <a:t>Operators from a reverse engineering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Summary</a:t>
            </a:r>
          </a:p>
          <a:p>
            <a:pPr marL="0" lvl="1" indent="0">
              <a:lnSpc>
                <a:spcPct val="100000"/>
              </a:lnSpc>
              <a:buSzPct val="115000"/>
              <a:buNone/>
            </a:pPr>
            <a:endParaRPr lang="en-GB" sz="1600" dirty="0"/>
          </a:p>
          <a:p>
            <a:pPr marL="0" lvl="1" indent="0">
              <a:lnSpc>
                <a:spcPct val="100000"/>
              </a:lnSpc>
              <a:buSzPct val="115000"/>
              <a:buNone/>
            </a:pPr>
            <a:r>
              <a:rPr lang="en-GB" sz="1600" dirty="0"/>
              <a:t>Appendices:</a:t>
            </a:r>
          </a:p>
          <a:p>
            <a:pPr lvl="1">
              <a:lnSpc>
                <a:spcPct val="100000"/>
              </a:lnSpc>
              <a:buSzPct val="115000"/>
            </a:pPr>
            <a:r>
              <a:rPr lang="en-GB" sz="1100" dirty="0"/>
              <a:t>Useful links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404528"/>
            <a:ext cx="3168497" cy="4647734"/>
          </a:xfrm>
        </p:spPr>
        <p:txBody>
          <a:bodyPr/>
          <a:lstStyle/>
          <a:p>
            <a:r>
              <a:rPr lang="en-US" dirty="0"/>
              <a:t>Learning Outcomes:</a:t>
            </a:r>
          </a:p>
          <a:p>
            <a:pPr lvl="1"/>
            <a:r>
              <a:rPr lang="en-US" sz="1100" dirty="0"/>
              <a:t>Must be able to identify modern operators and associated techniques</a:t>
            </a:r>
          </a:p>
          <a:p>
            <a:pPr lvl="1"/>
            <a:r>
              <a:rPr lang="en-US" sz="1100" dirty="0"/>
              <a:t>Should be able to describe modern operators and associated techniques</a:t>
            </a:r>
          </a:p>
          <a:p>
            <a:pPr lvl="1"/>
            <a:r>
              <a:rPr lang="en-US" sz="1100" dirty="0"/>
              <a:t>Could be able to apply modern operators and associated techniques</a:t>
            </a:r>
          </a:p>
        </p:txBody>
      </p:sp>
    </p:spTree>
    <p:extLst>
      <p:ext uri="{BB962C8B-B14F-4D97-AF65-F5344CB8AC3E}">
        <p14:creationId xmlns:p14="http://schemas.microsoft.com/office/powerpoint/2010/main" val="289352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03C6A5-EEC9-8D8E-A7BE-280C6A5F342D}"/>
              </a:ext>
            </a:extLst>
          </p:cNvPr>
          <p:cNvSpPr>
            <a:spLocks noGrp="1"/>
          </p:cNvSpPr>
          <p:nvPr>
            <p:ph type="body" sz="quarter" idx="10"/>
          </p:nvPr>
        </p:nvSpPr>
        <p:spPr/>
        <p:txBody>
          <a:bodyPr/>
          <a:lstStyle/>
          <a:p>
            <a:r>
              <a:rPr lang="en-GB" cap="none" dirty="0"/>
              <a:t>Comparison Operators - spaceship &lt;=&gt;</a:t>
            </a:r>
          </a:p>
        </p:txBody>
      </p:sp>
      <p:sp>
        <p:nvSpPr>
          <p:cNvPr id="3" name="Text Placeholder 2">
            <a:extLst>
              <a:ext uri="{FF2B5EF4-FFF2-40B4-BE49-F238E27FC236}">
                <a16:creationId xmlns:a16="http://schemas.microsoft.com/office/drawing/2014/main" id="{7EB85E37-43C2-7452-AC5B-7E1077247DB3}"/>
              </a:ext>
            </a:extLst>
          </p:cNvPr>
          <p:cNvSpPr>
            <a:spLocks noGrp="1"/>
          </p:cNvSpPr>
          <p:nvPr>
            <p:ph type="body" sz="quarter" idx="15"/>
          </p:nvPr>
        </p:nvSpPr>
        <p:spPr>
          <a:xfrm>
            <a:off x="4629064" y="1515290"/>
            <a:ext cx="6662213" cy="5003075"/>
          </a:xfrm>
        </p:spPr>
        <p:txBody>
          <a:bodyPr/>
          <a:lstStyle/>
          <a:p>
            <a:pPr marL="285750" indent="-285750">
              <a:spcBef>
                <a:spcPts val="600"/>
              </a:spcBef>
              <a:buFont typeface="Arial" panose="020B0604020202020204" pitchFamily="34" charset="0"/>
              <a:buChar char="•"/>
            </a:pPr>
            <a:r>
              <a:rPr lang="en-US" dirty="0">
                <a:latin typeface="Consolas" panose="020B0609020204030204" pitchFamily="49" charset="0"/>
              </a:rPr>
              <a:t>Use</a:t>
            </a:r>
            <a:r>
              <a:rPr lang="en-US" b="1" dirty="0">
                <a:latin typeface="Consolas" panose="020B0609020204030204" pitchFamily="49" charset="0"/>
              </a:rPr>
              <a:t> &lt;compare&gt; </a:t>
            </a:r>
            <a:r>
              <a:rPr lang="en-US" b="0" dirty="0">
                <a:effectLst/>
                <a:latin typeface="+mn-lt"/>
              </a:rPr>
              <a:t>header</a:t>
            </a:r>
          </a:p>
          <a:p>
            <a:pPr marL="285750" indent="-285750">
              <a:spcBef>
                <a:spcPts val="600"/>
              </a:spcBef>
              <a:buFont typeface="Arial" panose="020B0604020202020204" pitchFamily="34" charset="0"/>
              <a:buChar char="•"/>
            </a:pPr>
            <a:r>
              <a:rPr lang="en-US" b="0" dirty="0">
                <a:effectLst/>
                <a:latin typeface="+mn-lt"/>
              </a:rPr>
              <a:t>spaceship </a:t>
            </a:r>
            <a:r>
              <a:rPr lang="en-US" b="1" dirty="0">
                <a:effectLst/>
                <a:latin typeface="+mn-lt"/>
              </a:rPr>
              <a:t>&lt;=&gt;</a:t>
            </a:r>
            <a:r>
              <a:rPr lang="en-US" b="0" dirty="0">
                <a:effectLst/>
                <a:latin typeface="+mn-lt"/>
              </a:rPr>
              <a:t> replaces </a:t>
            </a:r>
            <a:r>
              <a:rPr lang="en-US" b="1" dirty="0">
                <a:effectLst/>
                <a:latin typeface="Consolas" panose="020B0609020204030204" pitchFamily="49" charset="0"/>
              </a:rPr>
              <a:t>&lt;utility&gt; std::</a:t>
            </a:r>
            <a:r>
              <a:rPr lang="en-US" b="1" dirty="0" err="1">
                <a:effectLst/>
                <a:latin typeface="Consolas" panose="020B0609020204030204" pitchFamily="49" charset="0"/>
              </a:rPr>
              <a:t>rel_ops</a:t>
            </a:r>
            <a:r>
              <a:rPr lang="en-US" b="1" dirty="0">
                <a:effectLst/>
                <a:latin typeface="Consolas" panose="020B0609020204030204" pitchFamily="49" charset="0"/>
              </a:rPr>
              <a:t>;</a:t>
            </a:r>
          </a:p>
          <a:p>
            <a:pPr marL="285750" indent="-285750">
              <a:spcBef>
                <a:spcPts val="600"/>
              </a:spcBef>
              <a:buFont typeface="Arial" panose="020B0604020202020204" pitchFamily="34" charset="0"/>
              <a:buChar char="•"/>
            </a:pPr>
            <a:r>
              <a:rPr lang="en-US" b="0" dirty="0">
                <a:effectLst/>
                <a:latin typeface="+mn-lt"/>
              </a:rPr>
              <a:t>required to support </a:t>
            </a:r>
            <a:r>
              <a:rPr lang="en-US" b="1" dirty="0">
                <a:effectLst/>
                <a:latin typeface="Consolas" panose="020B0609020204030204" pitchFamily="49" charset="0"/>
              </a:rPr>
              <a:t>std::range::sort</a:t>
            </a:r>
            <a:endParaRPr lang="en-US" b="0" dirty="0">
              <a:effectLst/>
              <a:latin typeface="+mn-lt"/>
            </a:endParaRPr>
          </a:p>
          <a:p>
            <a:pPr marL="285750" indent="-285750">
              <a:spcBef>
                <a:spcPts val="600"/>
              </a:spcBef>
              <a:buFont typeface="Arial" panose="020B0604020202020204" pitchFamily="34" charset="0"/>
              <a:buChar char="•"/>
            </a:pPr>
            <a:r>
              <a:rPr lang="en-US" b="0" dirty="0">
                <a:effectLst/>
                <a:latin typeface="+mn-lt"/>
              </a:rPr>
              <a:t>compiler generates all six relational operators</a:t>
            </a:r>
          </a:p>
          <a:p>
            <a:pPr marL="274638">
              <a:spcBef>
                <a:spcPts val="600"/>
              </a:spcBef>
            </a:pPr>
            <a:r>
              <a:rPr lang="en-US" b="0" dirty="0">
                <a:effectLst/>
                <a:latin typeface="+mn-lt"/>
              </a:rPr>
              <a:t> </a:t>
            </a:r>
            <a:r>
              <a:rPr lang="en-US" b="1" dirty="0">
                <a:effectLst/>
                <a:latin typeface="Consolas" panose="020B0609020204030204" pitchFamily="49" charset="0"/>
              </a:rPr>
              <a:t>==, !=, &lt;, &gt;, &lt;=, &gt;=</a:t>
            </a:r>
          </a:p>
          <a:p>
            <a:pPr marL="285750" indent="-285750">
              <a:spcBef>
                <a:spcPts val="600"/>
              </a:spcBef>
              <a:buFont typeface="Arial" panose="020B0604020202020204" pitchFamily="34" charset="0"/>
              <a:buChar char="•"/>
            </a:pPr>
            <a:r>
              <a:rPr lang="en-US" b="0" dirty="0" err="1">
                <a:effectLst/>
                <a:latin typeface="+mn-lt"/>
              </a:rPr>
              <a:t>lexigraphical</a:t>
            </a:r>
            <a:r>
              <a:rPr lang="en-US" b="0" dirty="0">
                <a:effectLst/>
                <a:latin typeface="+mn-lt"/>
              </a:rPr>
              <a:t> comparison of all base and data members </a:t>
            </a:r>
            <a:r>
              <a:rPr lang="en-US" b="0" i="1" dirty="0">
                <a:effectLst/>
                <a:latin typeface="+mn-lt"/>
              </a:rPr>
              <a:t>in order of definition</a:t>
            </a:r>
            <a:r>
              <a:rPr lang="en-US" b="0" dirty="0">
                <a:effectLst/>
                <a:latin typeface="+mn-lt"/>
              </a:rPr>
              <a:t>.</a:t>
            </a:r>
          </a:p>
          <a:p>
            <a:pPr marL="285750" indent="-285750">
              <a:spcBef>
                <a:spcPts val="600"/>
              </a:spcBef>
              <a:buFont typeface="Arial" panose="020B0604020202020204" pitchFamily="34" charset="0"/>
              <a:buChar char="•"/>
            </a:pPr>
            <a:r>
              <a:rPr lang="en-US" b="1" dirty="0">
                <a:effectLst/>
                <a:latin typeface="Consolas" panose="020B0609020204030204" pitchFamily="49" charset="0"/>
              </a:rPr>
              <a:t>==</a:t>
            </a:r>
            <a:r>
              <a:rPr lang="en-US" b="0" dirty="0">
                <a:effectLst/>
                <a:latin typeface="+mn-lt"/>
              </a:rPr>
              <a:t> and </a:t>
            </a:r>
            <a:r>
              <a:rPr lang="en-US" b="1" dirty="0">
                <a:effectLst/>
                <a:latin typeface="Consolas" panose="020B0609020204030204" pitchFamily="49" charset="0"/>
              </a:rPr>
              <a:t>!= </a:t>
            </a:r>
            <a:r>
              <a:rPr lang="en-US" b="0" dirty="0">
                <a:effectLst/>
                <a:latin typeface="+mn-lt"/>
              </a:rPr>
              <a:t>optimized to avoid lex-comparisons where possible</a:t>
            </a:r>
          </a:p>
          <a:p>
            <a:pPr marL="274638">
              <a:spcBef>
                <a:spcPts val="600"/>
              </a:spcBef>
            </a:pPr>
            <a:r>
              <a:rPr lang="en-US" b="0" dirty="0">
                <a:effectLst/>
                <a:latin typeface="+mn-lt"/>
              </a:rPr>
              <a:t>e.g. compare </a:t>
            </a:r>
            <a:r>
              <a:rPr lang="en-US" b="1" dirty="0">
                <a:effectLst/>
                <a:latin typeface="Consolas" panose="020B0609020204030204" pitchFamily="49" charset="0"/>
              </a:rPr>
              <a:t>.size() </a:t>
            </a:r>
            <a:r>
              <a:rPr lang="en-US" b="0" dirty="0">
                <a:effectLst/>
                <a:latin typeface="+mn-lt"/>
              </a:rPr>
              <a:t>of vector member first</a:t>
            </a:r>
          </a:p>
          <a:p>
            <a:endParaRPr lang="en-GB" dirty="0">
              <a:latin typeface="+mn-lt"/>
            </a:endParaRPr>
          </a:p>
          <a:p>
            <a:endParaRPr lang="en-GB" dirty="0">
              <a:latin typeface="+mn-lt"/>
            </a:endParaRPr>
          </a:p>
          <a:p>
            <a:endParaRPr lang="en-GB" dirty="0">
              <a:latin typeface="+mn-lt"/>
            </a:endParaRPr>
          </a:p>
          <a:p>
            <a:endParaRPr lang="en-GB" dirty="0"/>
          </a:p>
        </p:txBody>
      </p:sp>
      <p:sp>
        <p:nvSpPr>
          <p:cNvPr id="4" name="TextBox 3">
            <a:extLst>
              <a:ext uri="{FF2B5EF4-FFF2-40B4-BE49-F238E27FC236}">
                <a16:creationId xmlns:a16="http://schemas.microsoft.com/office/drawing/2014/main" id="{7A90C498-E8C0-D4ED-3C96-97C90C5CB29B}"/>
              </a:ext>
            </a:extLst>
          </p:cNvPr>
          <p:cNvSpPr txBox="1"/>
          <p:nvPr/>
        </p:nvSpPr>
        <p:spPr>
          <a:xfrm>
            <a:off x="4629064" y="557654"/>
            <a:ext cx="6474365" cy="552689"/>
          </a:xfrm>
          <a:prstGeom prst="rect">
            <a:avLst/>
          </a:prstGeom>
          <a:solidFill>
            <a:srgbClr val="000000"/>
          </a:solidFill>
        </p:spPr>
        <p:txBody>
          <a:bodyPr wrap="square" anchor="ctr">
            <a:noAutofit/>
          </a:bodyPr>
          <a:lstStyle/>
          <a:p>
            <a:r>
              <a:rPr lang="en-US" sz="1600" b="0" dirty="0">
                <a:solidFill>
                  <a:srgbClr val="569CD6"/>
                </a:solidFill>
                <a:effectLst/>
                <a:latin typeface="Consolas" panose="020B0609020204030204" pitchFamily="49" charset="0"/>
              </a:rPr>
              <a:t>auto</a:t>
            </a:r>
            <a:r>
              <a:rPr lang="en-US" sz="1600" b="0" dirty="0">
                <a:solidFill>
                  <a:srgbClr val="FFFFFF"/>
                </a:solidFill>
                <a:effectLst/>
                <a:latin typeface="Consolas" panose="020B0609020204030204" pitchFamily="49" charset="0"/>
              </a:rPr>
              <a:t> </a:t>
            </a:r>
            <a:r>
              <a:rPr lang="en-US" sz="1600" b="0" dirty="0">
                <a:solidFill>
                  <a:srgbClr val="C586C0"/>
                </a:solidFill>
                <a:effectLst/>
                <a:latin typeface="Consolas" panose="020B0609020204030204" pitchFamily="49" charset="0"/>
              </a:rPr>
              <a:t>operator</a:t>
            </a:r>
            <a:r>
              <a:rPr lang="en-US" sz="1600" b="0" dirty="0">
                <a:solidFill>
                  <a:srgbClr val="FFFFFF"/>
                </a:solidFill>
                <a:effectLst/>
                <a:latin typeface="Consolas" panose="020B0609020204030204" pitchFamily="49" charset="0"/>
              </a:rPr>
              <a:t>&lt;=&gt;(</a:t>
            </a:r>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Widget</a:t>
            </a:r>
            <a:r>
              <a:rPr lang="en-US" sz="1600" b="0" dirty="0">
                <a:solidFill>
                  <a:srgbClr val="569CD6"/>
                </a:solidFill>
                <a:effectLst/>
                <a:latin typeface="Consolas" panose="020B0609020204030204" pitchFamily="49" charset="0"/>
              </a:rPr>
              <a:t>&amp;</a:t>
            </a:r>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default</a:t>
            </a:r>
            <a:r>
              <a:rPr lang="en-US" sz="1600"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F8B4D004-AB26-65FC-251A-217ED0F014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5242" y="603792"/>
            <a:ext cx="409575" cy="46041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D023DB3-AD1A-E966-39CC-021D03FA9262}"/>
              </a:ext>
            </a:extLst>
          </p:cNvPr>
          <p:cNvGrpSpPr/>
          <p:nvPr/>
        </p:nvGrpSpPr>
        <p:grpSpPr>
          <a:xfrm>
            <a:off x="4783138" y="5634032"/>
            <a:ext cx="1084261" cy="460412"/>
            <a:chOff x="11183938" y="1821377"/>
            <a:chExt cx="1084261" cy="460412"/>
          </a:xfrm>
        </p:grpSpPr>
        <p:pic>
          <p:nvPicPr>
            <p:cNvPr id="7" name="Picture 6">
              <a:extLst>
                <a:ext uri="{FF2B5EF4-FFF2-40B4-BE49-F238E27FC236}">
                  <a16:creationId xmlns:a16="http://schemas.microsoft.com/office/drawing/2014/main" id="{235C78EF-ABC3-8106-CDC2-AB7EC605B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3938" y="1821377"/>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2A80D1-FAA1-94D0-2633-CDA57566E045}"/>
                </a:ext>
              </a:extLst>
            </p:cNvPr>
            <p:cNvSpPr txBox="1"/>
            <p:nvPr/>
          </p:nvSpPr>
          <p:spPr>
            <a:xfrm>
              <a:off x="11593512" y="1890711"/>
              <a:ext cx="674687" cy="369332"/>
            </a:xfrm>
            <a:prstGeom prst="rect">
              <a:avLst/>
            </a:prstGeom>
            <a:noFill/>
          </p:spPr>
          <p:txBody>
            <a:bodyPr wrap="square">
              <a:spAutoFit/>
            </a:bodyPr>
            <a:lstStyle/>
            <a:p>
              <a:r>
                <a:rPr lang="en-US" b="1" dirty="0"/>
                <a:t>20</a:t>
              </a:r>
              <a:endParaRPr lang="en-GB" dirty="0"/>
            </a:p>
          </p:txBody>
        </p:sp>
      </p:grpSp>
    </p:spTree>
    <p:extLst>
      <p:ext uri="{BB962C8B-B14F-4D97-AF65-F5344CB8AC3E}">
        <p14:creationId xmlns:p14="http://schemas.microsoft.com/office/powerpoint/2010/main" val="259958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74B67-1F84-D53A-BAA7-3BDC573DD8EA}"/>
              </a:ext>
            </a:extLst>
          </p:cNvPr>
          <p:cNvSpPr>
            <a:spLocks noGrp="1"/>
          </p:cNvSpPr>
          <p:nvPr>
            <p:ph type="body" sz="quarter" idx="10"/>
          </p:nvPr>
        </p:nvSpPr>
        <p:spPr/>
        <p:txBody>
          <a:bodyPr/>
          <a:lstStyle/>
          <a:p>
            <a:r>
              <a:rPr lang="en-GB" cap="none" dirty="0"/>
              <a:t>&lt;=&gt; for sorting</a:t>
            </a:r>
          </a:p>
        </p:txBody>
      </p:sp>
      <p:sp>
        <p:nvSpPr>
          <p:cNvPr id="3" name="Text Placeholder 2">
            <a:extLst>
              <a:ext uri="{FF2B5EF4-FFF2-40B4-BE49-F238E27FC236}">
                <a16:creationId xmlns:a16="http://schemas.microsoft.com/office/drawing/2014/main" id="{C342984D-496B-D00D-756B-D570C6AC6F70}"/>
              </a:ext>
            </a:extLst>
          </p:cNvPr>
          <p:cNvSpPr>
            <a:spLocks noGrp="1"/>
          </p:cNvSpPr>
          <p:nvPr>
            <p:ph type="body" sz="quarter" idx="15"/>
          </p:nvPr>
        </p:nvSpPr>
        <p:spPr>
          <a:xfrm>
            <a:off x="4668864" y="313222"/>
            <a:ext cx="7138352" cy="6148096"/>
          </a:xfrm>
          <a:solidFill>
            <a:srgbClr val="000000"/>
          </a:solidFill>
        </p:spPr>
        <p:txBody>
          <a:bodyPr/>
          <a:lstStyle/>
          <a:p>
            <a:pPr>
              <a:spcAft>
                <a:spcPts val="0"/>
              </a:spcAft>
            </a:pPr>
            <a:r>
              <a:rPr lang="en-GB" sz="1200" b="0" dirty="0">
                <a:solidFill>
                  <a:srgbClr val="C586C0"/>
                </a:solidFill>
                <a:effectLst/>
                <a:latin typeface="Consolas" panose="020B0609020204030204" pitchFamily="49" charset="0"/>
              </a:rPr>
              <a:t>#include</a:t>
            </a:r>
            <a:r>
              <a:rPr lang="en-GB" sz="1200" b="0" dirty="0">
                <a:solidFill>
                  <a:srgbClr val="569CD6"/>
                </a:solidFill>
                <a:effectLst/>
                <a:latin typeface="Consolas" panose="020B0609020204030204" pitchFamily="49" charset="0"/>
              </a:rPr>
              <a:t> </a:t>
            </a:r>
            <a:r>
              <a:rPr lang="en-GB" sz="1200" b="0" dirty="0">
                <a:solidFill>
                  <a:srgbClr val="CE9178"/>
                </a:solidFill>
                <a:effectLst/>
                <a:latin typeface="Consolas" panose="020B0609020204030204" pitchFamily="49" charset="0"/>
              </a:rPr>
              <a:t>&lt;iostream&gt;</a:t>
            </a:r>
            <a:endParaRPr lang="en-GB" sz="1200" b="0" dirty="0">
              <a:solidFill>
                <a:srgbClr val="FFFFFF"/>
              </a:solidFill>
              <a:effectLst/>
              <a:latin typeface="Consolas" panose="020B0609020204030204" pitchFamily="49" charset="0"/>
            </a:endParaRPr>
          </a:p>
          <a:p>
            <a:pPr>
              <a:spcAft>
                <a:spcPts val="0"/>
              </a:spcAft>
            </a:pPr>
            <a:r>
              <a:rPr lang="en-GB" sz="1200" b="0" dirty="0">
                <a:solidFill>
                  <a:srgbClr val="C586C0"/>
                </a:solidFill>
                <a:effectLst/>
                <a:latin typeface="Consolas" panose="020B0609020204030204" pitchFamily="49" charset="0"/>
              </a:rPr>
              <a:t>#include</a:t>
            </a:r>
            <a:r>
              <a:rPr lang="en-GB" sz="1200" b="0" dirty="0">
                <a:solidFill>
                  <a:srgbClr val="569CD6"/>
                </a:solidFill>
                <a:effectLst/>
                <a:latin typeface="Consolas" panose="020B0609020204030204" pitchFamily="49" charset="0"/>
              </a:rPr>
              <a:t> </a:t>
            </a:r>
            <a:r>
              <a:rPr lang="en-GB" sz="1200" b="0" dirty="0">
                <a:solidFill>
                  <a:srgbClr val="CE9178"/>
                </a:solidFill>
                <a:effectLst/>
                <a:latin typeface="Consolas" panose="020B0609020204030204" pitchFamily="49" charset="0"/>
              </a:rPr>
              <a:t>&lt;algorithm&gt;</a:t>
            </a:r>
            <a:r>
              <a:rPr lang="en-GB" sz="1200" b="0" dirty="0">
                <a:solidFill>
                  <a:srgbClr val="569CD6"/>
                </a:solidFill>
                <a:effectLst/>
                <a:latin typeface="Consolas" panose="020B0609020204030204" pitchFamily="49" charset="0"/>
              </a:rPr>
              <a:t>  </a:t>
            </a:r>
            <a:r>
              <a:rPr lang="en-GB" sz="1200" b="0" dirty="0">
                <a:solidFill>
                  <a:srgbClr val="7CA668"/>
                </a:solidFill>
                <a:effectLst/>
                <a:latin typeface="Consolas" panose="020B0609020204030204" pitchFamily="49" charset="0"/>
              </a:rPr>
              <a:t>// For std::ranges::sort</a:t>
            </a:r>
            <a:endParaRPr lang="en-GB" sz="1200" b="0" dirty="0">
              <a:solidFill>
                <a:srgbClr val="FFFFFF"/>
              </a:solidFill>
              <a:effectLst/>
              <a:latin typeface="Consolas" panose="020B0609020204030204" pitchFamily="49" charset="0"/>
            </a:endParaRPr>
          </a:p>
          <a:p>
            <a:pPr>
              <a:spcAft>
                <a:spcPts val="0"/>
              </a:spcAft>
            </a:pPr>
            <a:r>
              <a:rPr lang="en-GB" sz="1200" b="0" dirty="0">
                <a:solidFill>
                  <a:srgbClr val="C586C0"/>
                </a:solidFill>
                <a:effectLst/>
                <a:latin typeface="Consolas" panose="020B0609020204030204" pitchFamily="49" charset="0"/>
              </a:rPr>
              <a:t>#include</a:t>
            </a:r>
            <a:r>
              <a:rPr lang="en-GB" sz="1200" b="0" dirty="0">
                <a:solidFill>
                  <a:srgbClr val="569CD6"/>
                </a:solidFill>
                <a:effectLst/>
                <a:latin typeface="Consolas" panose="020B0609020204030204" pitchFamily="49" charset="0"/>
              </a:rPr>
              <a:t> </a:t>
            </a:r>
            <a:r>
              <a:rPr lang="en-GB" sz="1200" b="0" dirty="0">
                <a:solidFill>
                  <a:srgbClr val="CE9178"/>
                </a:solidFill>
                <a:effectLst/>
                <a:latin typeface="Consolas" panose="020B0609020204030204" pitchFamily="49" charset="0"/>
              </a:rPr>
              <a:t>&lt;compare&gt;</a:t>
            </a:r>
            <a:r>
              <a:rPr lang="en-GB" sz="1200" b="0" dirty="0">
                <a:solidFill>
                  <a:srgbClr val="569CD6"/>
                </a:solidFill>
                <a:effectLst/>
                <a:latin typeface="Consolas" panose="020B0609020204030204" pitchFamily="49" charset="0"/>
              </a:rPr>
              <a:t>    </a:t>
            </a:r>
            <a:r>
              <a:rPr lang="en-GB" sz="1200" b="0" dirty="0">
                <a:solidFill>
                  <a:srgbClr val="7CA668"/>
                </a:solidFill>
                <a:effectLst/>
                <a:latin typeface="Consolas" panose="020B0609020204030204" pitchFamily="49" charset="0"/>
              </a:rPr>
              <a:t>// For the spaceship operator (&lt;=&gt;)</a:t>
            </a:r>
            <a:endParaRPr lang="en-GB" sz="1200" b="0" dirty="0">
              <a:solidFill>
                <a:srgbClr val="FFFFFF"/>
              </a:solidFill>
              <a:effectLst/>
              <a:latin typeface="Consolas" panose="020B0609020204030204" pitchFamily="49" charset="0"/>
            </a:endParaRPr>
          </a:p>
          <a:p>
            <a:pPr>
              <a:spcAft>
                <a:spcPts val="0"/>
              </a:spcAft>
            </a:pPr>
            <a:r>
              <a:rPr lang="en-GB" sz="1200" b="0" dirty="0">
                <a:solidFill>
                  <a:srgbClr val="C586C0"/>
                </a:solidFill>
                <a:effectLst/>
                <a:latin typeface="Consolas" panose="020B0609020204030204" pitchFamily="49" charset="0"/>
              </a:rPr>
              <a:t>#include</a:t>
            </a:r>
            <a:r>
              <a:rPr lang="en-GB" sz="1200" b="0" dirty="0">
                <a:solidFill>
                  <a:srgbClr val="569CD6"/>
                </a:solidFill>
                <a:effectLst/>
                <a:latin typeface="Consolas" panose="020B0609020204030204" pitchFamily="49" charset="0"/>
              </a:rPr>
              <a:t> </a:t>
            </a:r>
            <a:r>
              <a:rPr lang="en-GB" sz="1200" b="0" dirty="0">
                <a:solidFill>
                  <a:srgbClr val="CE9178"/>
                </a:solidFill>
                <a:effectLst/>
                <a:latin typeface="Consolas" panose="020B0609020204030204" pitchFamily="49" charset="0"/>
              </a:rPr>
              <a:t>&lt;ranges&gt;</a:t>
            </a:r>
            <a:endParaRPr lang="en-GB" sz="1200" b="0" dirty="0">
              <a:solidFill>
                <a:srgbClr val="FFFFFF"/>
              </a:solidFill>
              <a:effectLst/>
              <a:latin typeface="Consolas" panose="020B0609020204030204" pitchFamily="49" charset="0"/>
            </a:endParaRPr>
          </a:p>
          <a:p>
            <a:pPr>
              <a:spcAft>
                <a:spcPts val="0"/>
              </a:spcAft>
            </a:pPr>
            <a:r>
              <a:rPr lang="en-GB" sz="1200" b="0" dirty="0">
                <a:solidFill>
                  <a:srgbClr val="C586C0"/>
                </a:solidFill>
                <a:effectLst/>
                <a:latin typeface="Consolas" panose="020B0609020204030204" pitchFamily="49" charset="0"/>
              </a:rPr>
              <a:t>#include</a:t>
            </a:r>
            <a:r>
              <a:rPr lang="en-GB" sz="1200" b="0" dirty="0">
                <a:solidFill>
                  <a:srgbClr val="569CD6"/>
                </a:solidFill>
                <a:effectLst/>
                <a:latin typeface="Consolas" panose="020B0609020204030204" pitchFamily="49" charset="0"/>
              </a:rPr>
              <a:t> </a:t>
            </a:r>
            <a:r>
              <a:rPr lang="en-GB" sz="1200" b="0" dirty="0">
                <a:solidFill>
                  <a:srgbClr val="CE9178"/>
                </a:solidFill>
                <a:effectLst/>
                <a:latin typeface="Consolas" panose="020B0609020204030204" pitchFamily="49" charset="0"/>
              </a:rPr>
              <a:t>&lt;vector&gt;</a:t>
            </a:r>
          </a:p>
          <a:p>
            <a:pPr>
              <a:spcAft>
                <a:spcPts val="0"/>
              </a:spcAft>
            </a:pPr>
            <a:endParaRPr lang="en-GB" sz="1200" b="0" dirty="0">
              <a:solidFill>
                <a:srgbClr val="FFFFFF"/>
              </a:solidFill>
              <a:effectLst/>
              <a:latin typeface="Consolas" panose="020B0609020204030204" pitchFamily="49" charset="0"/>
            </a:endParaRPr>
          </a:p>
          <a:p>
            <a:pPr>
              <a:spcAft>
                <a:spcPts val="0"/>
              </a:spcAft>
            </a:pPr>
            <a:r>
              <a:rPr lang="en-GB" sz="1200" b="0" dirty="0">
                <a:solidFill>
                  <a:srgbClr val="569CD6"/>
                </a:solidFill>
                <a:effectLst/>
                <a:latin typeface="Consolas" panose="020B0609020204030204" pitchFamily="49" charset="0"/>
              </a:rPr>
              <a:t>class</a:t>
            </a:r>
            <a:r>
              <a:rPr lang="en-GB" sz="1200" b="0" dirty="0">
                <a:solidFill>
                  <a:srgbClr val="FFFFFF"/>
                </a:solidFill>
                <a:effectLst/>
                <a:latin typeface="Consolas" panose="020B0609020204030204" pitchFamily="49" charset="0"/>
              </a:rPr>
              <a:t> </a:t>
            </a:r>
            <a:r>
              <a:rPr lang="en-GB" sz="1200" b="0" dirty="0">
                <a:solidFill>
                  <a:srgbClr val="4EC9B0"/>
                </a:solidFill>
                <a:effectLst/>
                <a:latin typeface="Consolas" panose="020B0609020204030204" pitchFamily="49" charset="0"/>
              </a:rPr>
              <a:t>Employee</a:t>
            </a:r>
            <a:r>
              <a:rPr lang="en-GB" sz="1200" b="0" dirty="0">
                <a:solidFill>
                  <a:srgbClr val="FFFFFF"/>
                </a:solidFill>
                <a:effectLst/>
                <a:latin typeface="Consolas" panose="020B0609020204030204" pitchFamily="49" charset="0"/>
              </a:rPr>
              <a:t> {</a:t>
            </a:r>
          </a:p>
          <a:p>
            <a:pPr>
              <a:spcAft>
                <a:spcPts val="0"/>
              </a:spcAft>
            </a:pPr>
            <a:r>
              <a:rPr lang="en-GB" sz="1200" b="0" dirty="0">
                <a:solidFill>
                  <a:srgbClr val="569CD6"/>
                </a:solidFill>
                <a:effectLst/>
                <a:latin typeface="Consolas" panose="020B0609020204030204" pitchFamily="49" charset="0"/>
              </a:rPr>
              <a:t>public:</a:t>
            </a:r>
            <a:endParaRPr lang="en-GB" sz="1200" b="0" dirty="0">
              <a:solidFill>
                <a:srgbClr val="FFFFFF"/>
              </a:solidFill>
              <a:effectLst/>
              <a:latin typeface="Consolas" panose="020B0609020204030204" pitchFamily="49" charset="0"/>
            </a:endParaRPr>
          </a:p>
          <a:p>
            <a:pPr>
              <a:spcAft>
                <a:spcPts val="0"/>
              </a:spcAft>
            </a:pPr>
            <a:r>
              <a:rPr lang="en-GB" sz="1200" b="0" dirty="0">
                <a:solidFill>
                  <a:srgbClr val="FFFFFF"/>
                </a:solidFill>
                <a:effectLst/>
                <a:latin typeface="Consolas" panose="020B0609020204030204" pitchFamily="49" charset="0"/>
              </a:rPr>
              <a:t>  std::string name;</a:t>
            </a:r>
          </a:p>
          <a:p>
            <a:pPr>
              <a:spcAft>
                <a:spcPts val="0"/>
              </a:spcAft>
            </a:pPr>
            <a:r>
              <a:rPr lang="en-GB" sz="1200" b="0" dirty="0">
                <a:solidFill>
                  <a:srgbClr val="FFFFFF"/>
                </a:solidFill>
                <a:effectLst/>
                <a:latin typeface="Consolas" panose="020B0609020204030204" pitchFamily="49" charset="0"/>
              </a:rPr>
              <a:t>  </a:t>
            </a:r>
            <a:r>
              <a:rPr lang="en-GB" sz="1200" b="0" dirty="0">
                <a:solidFill>
                  <a:srgbClr val="569CD6"/>
                </a:solidFill>
                <a:effectLst/>
                <a:latin typeface="Consolas" panose="020B0609020204030204" pitchFamily="49" charset="0"/>
              </a:rPr>
              <a:t>int</a:t>
            </a:r>
            <a:r>
              <a:rPr lang="en-GB" sz="1200" b="0" dirty="0">
                <a:solidFill>
                  <a:srgbClr val="FFFFFF"/>
                </a:solidFill>
                <a:effectLst/>
                <a:latin typeface="Consolas" panose="020B0609020204030204" pitchFamily="49" charset="0"/>
              </a:rPr>
              <a:t> age;</a:t>
            </a:r>
          </a:p>
          <a:p>
            <a:pPr>
              <a:spcAft>
                <a:spcPts val="0"/>
              </a:spcAft>
            </a:pPr>
            <a:r>
              <a:rPr lang="en-GB" sz="1200" b="0" dirty="0">
                <a:solidFill>
                  <a:srgbClr val="FFFFFF"/>
                </a:solidFill>
                <a:effectLst/>
                <a:latin typeface="Consolas" panose="020B0609020204030204" pitchFamily="49" charset="0"/>
              </a:rPr>
              <a:t>   </a:t>
            </a:r>
            <a:br>
              <a:rPr lang="en-GB" sz="1200" b="0" dirty="0">
                <a:solidFill>
                  <a:srgbClr val="FFFFFF"/>
                </a:solidFill>
                <a:effectLst/>
                <a:latin typeface="Consolas" panose="020B0609020204030204" pitchFamily="49" charset="0"/>
              </a:rPr>
            </a:br>
            <a:r>
              <a:rPr lang="en-GB" sz="1200" dirty="0">
                <a:solidFill>
                  <a:srgbClr val="7CA668"/>
                </a:solidFill>
                <a:latin typeface="Consolas" panose="020B0609020204030204" pitchFamily="49" charset="0"/>
              </a:rPr>
              <a:t>  </a:t>
            </a:r>
            <a:r>
              <a:rPr lang="en-GB" sz="1200" b="0" dirty="0">
                <a:solidFill>
                  <a:srgbClr val="7CA668"/>
                </a:solidFill>
                <a:effectLst/>
                <a:latin typeface="Consolas" panose="020B0609020204030204" pitchFamily="49" charset="0"/>
              </a:rPr>
              <a:t>// The three-way comparison operator (spaceship operator)</a:t>
            </a:r>
            <a:endParaRPr lang="en-GB" sz="1200" b="0" dirty="0">
              <a:solidFill>
                <a:srgbClr val="FFFFFF"/>
              </a:solidFill>
              <a:effectLst/>
              <a:latin typeface="Consolas" panose="020B0609020204030204" pitchFamily="49" charset="0"/>
            </a:endParaRPr>
          </a:p>
          <a:p>
            <a:pPr>
              <a:spcAft>
                <a:spcPts val="0"/>
              </a:spcAft>
            </a:pPr>
            <a:r>
              <a:rPr lang="en-GB" sz="1200" b="0" dirty="0">
                <a:solidFill>
                  <a:srgbClr val="FFFFFF"/>
                </a:solidFill>
                <a:effectLst/>
                <a:latin typeface="Consolas" panose="020B0609020204030204" pitchFamily="49" charset="0"/>
              </a:rPr>
              <a:t>  </a:t>
            </a:r>
            <a:r>
              <a:rPr lang="en-GB" sz="1200" b="0" dirty="0">
                <a:solidFill>
                  <a:srgbClr val="569CD6"/>
                </a:solidFill>
                <a:effectLst/>
                <a:latin typeface="Consolas" panose="020B0609020204030204" pitchFamily="49" charset="0"/>
              </a:rPr>
              <a:t>auto</a:t>
            </a:r>
            <a:r>
              <a:rPr lang="en-GB" sz="1200" b="0" dirty="0">
                <a:solidFill>
                  <a:srgbClr val="FFFFFF"/>
                </a:solidFill>
                <a:effectLst/>
                <a:latin typeface="Consolas" panose="020B0609020204030204" pitchFamily="49" charset="0"/>
              </a:rPr>
              <a:t> </a:t>
            </a:r>
            <a:r>
              <a:rPr lang="en-GB" sz="1200" b="0" dirty="0">
                <a:solidFill>
                  <a:srgbClr val="C586C0"/>
                </a:solidFill>
                <a:effectLst/>
                <a:latin typeface="Consolas" panose="020B0609020204030204" pitchFamily="49" charset="0"/>
              </a:rPr>
              <a:t>operator</a:t>
            </a:r>
            <a:r>
              <a:rPr lang="en-GB" sz="1200" b="0" dirty="0">
                <a:solidFill>
                  <a:srgbClr val="FFFFFF"/>
                </a:solidFill>
                <a:effectLst/>
                <a:latin typeface="Consolas" panose="020B0609020204030204" pitchFamily="49" charset="0"/>
              </a:rPr>
              <a:t>&lt;=&gt;(</a:t>
            </a:r>
            <a:r>
              <a:rPr lang="en-GB" sz="1200" b="0" dirty="0" err="1">
                <a:solidFill>
                  <a:srgbClr val="569CD6"/>
                </a:solidFill>
                <a:effectLst/>
                <a:latin typeface="Consolas" panose="020B0609020204030204" pitchFamily="49" charset="0"/>
              </a:rPr>
              <a:t>const</a:t>
            </a:r>
            <a:r>
              <a:rPr lang="en-GB" sz="1200" b="0" dirty="0">
                <a:solidFill>
                  <a:srgbClr val="FFFFFF"/>
                </a:solidFill>
                <a:effectLst/>
                <a:latin typeface="Consolas" panose="020B0609020204030204" pitchFamily="49" charset="0"/>
              </a:rPr>
              <a:t> </a:t>
            </a:r>
            <a:r>
              <a:rPr lang="en-GB" sz="1200" b="0" dirty="0">
                <a:solidFill>
                  <a:srgbClr val="4EC9B0"/>
                </a:solidFill>
                <a:effectLst/>
                <a:latin typeface="Consolas" panose="020B0609020204030204" pitchFamily="49" charset="0"/>
              </a:rPr>
              <a:t>Employee</a:t>
            </a:r>
            <a:r>
              <a:rPr lang="en-GB" sz="1200" b="0" dirty="0">
                <a:solidFill>
                  <a:srgbClr val="569CD6"/>
                </a:solidFill>
                <a:effectLst/>
                <a:latin typeface="Consolas" panose="020B0609020204030204" pitchFamily="49" charset="0"/>
              </a:rPr>
              <a:t>&amp;</a:t>
            </a:r>
            <a:r>
              <a:rPr lang="en-GB" sz="1200" b="0" dirty="0">
                <a:solidFill>
                  <a:srgbClr val="FFFFFF"/>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const</a:t>
            </a:r>
            <a:r>
              <a:rPr lang="en-GB" sz="1200" b="0" dirty="0">
                <a:solidFill>
                  <a:srgbClr val="FFFFFF"/>
                </a:solidFill>
                <a:effectLst/>
                <a:latin typeface="Consolas" panose="020B0609020204030204" pitchFamily="49" charset="0"/>
              </a:rPr>
              <a:t> </a:t>
            </a:r>
            <a:r>
              <a:rPr lang="en-GB" sz="1200" b="0" dirty="0">
                <a:solidFill>
                  <a:srgbClr val="D4D4D4"/>
                </a:solidFill>
                <a:effectLst/>
                <a:latin typeface="Consolas" panose="020B0609020204030204" pitchFamily="49" charset="0"/>
              </a:rPr>
              <a:t>=</a:t>
            </a:r>
            <a:r>
              <a:rPr lang="en-GB" sz="1200" b="0" dirty="0">
                <a:solidFill>
                  <a:srgbClr val="FFFFFF"/>
                </a:solidFill>
                <a:effectLst/>
                <a:latin typeface="Consolas" panose="020B0609020204030204" pitchFamily="49" charset="0"/>
              </a:rPr>
              <a:t> </a:t>
            </a:r>
            <a:r>
              <a:rPr lang="en-GB" sz="1200" b="0" dirty="0">
                <a:solidFill>
                  <a:srgbClr val="569CD6"/>
                </a:solidFill>
                <a:effectLst/>
                <a:latin typeface="Consolas" panose="020B0609020204030204" pitchFamily="49" charset="0"/>
              </a:rPr>
              <a:t>default</a:t>
            </a:r>
            <a:r>
              <a:rPr lang="en-GB" sz="1200" b="0" dirty="0">
                <a:solidFill>
                  <a:srgbClr val="FFFFFF"/>
                </a:solidFill>
                <a:effectLst/>
                <a:latin typeface="Consolas" panose="020B0609020204030204" pitchFamily="49" charset="0"/>
              </a:rPr>
              <a:t>;</a:t>
            </a:r>
            <a:r>
              <a:rPr lang="en-GB" sz="1200" b="0" dirty="0">
                <a:solidFill>
                  <a:srgbClr val="7CA668"/>
                </a:solidFill>
                <a:effectLst/>
                <a:latin typeface="Consolas" panose="020B0609020204030204" pitchFamily="49" charset="0"/>
              </a:rPr>
              <a:t>  // Default implementation</a:t>
            </a:r>
            <a:endParaRPr lang="en-GB" sz="1200" b="0" dirty="0">
              <a:solidFill>
                <a:srgbClr val="FFFFFF"/>
              </a:solidFill>
              <a:effectLst/>
              <a:latin typeface="Consolas" panose="020B0609020204030204" pitchFamily="49" charset="0"/>
            </a:endParaRPr>
          </a:p>
          <a:p>
            <a:pPr>
              <a:spcAft>
                <a:spcPts val="0"/>
              </a:spcAft>
            </a:pPr>
            <a:r>
              <a:rPr lang="en-GB" sz="1200" b="0" dirty="0">
                <a:solidFill>
                  <a:srgbClr val="FFFFFF"/>
                </a:solidFill>
                <a:effectLst/>
                <a:latin typeface="Consolas" panose="020B0609020204030204" pitchFamily="49" charset="0"/>
              </a:rPr>
              <a:t>};</a:t>
            </a:r>
          </a:p>
          <a:p>
            <a:pPr>
              <a:spcAft>
                <a:spcPts val="0"/>
              </a:spcAft>
            </a:pPr>
            <a:br>
              <a:rPr lang="en-GB" sz="1200" b="0" dirty="0">
                <a:solidFill>
                  <a:srgbClr val="FFFFFF"/>
                </a:solidFill>
                <a:effectLst/>
                <a:latin typeface="Consolas" panose="020B0609020204030204" pitchFamily="49" charset="0"/>
              </a:rPr>
            </a:br>
            <a:r>
              <a:rPr lang="en-GB" sz="1200" b="0" dirty="0">
                <a:solidFill>
                  <a:srgbClr val="7CA668"/>
                </a:solidFill>
                <a:effectLst/>
                <a:latin typeface="Consolas" panose="020B0609020204030204" pitchFamily="49" charset="0"/>
              </a:rPr>
              <a:t>// Helper function to print a vector of Employees</a:t>
            </a:r>
            <a:endParaRPr lang="en-GB" sz="1200" b="0" dirty="0">
              <a:solidFill>
                <a:srgbClr val="FFFFFF"/>
              </a:solidFill>
              <a:effectLst/>
              <a:latin typeface="Consolas" panose="020B0609020204030204" pitchFamily="49" charset="0"/>
            </a:endParaRPr>
          </a:p>
          <a:p>
            <a:pPr>
              <a:spcAft>
                <a:spcPts val="0"/>
              </a:spcAft>
            </a:pPr>
            <a:r>
              <a:rPr lang="en-GB" sz="1200" b="0" dirty="0">
                <a:solidFill>
                  <a:srgbClr val="569CD6"/>
                </a:solidFill>
                <a:effectLst/>
                <a:latin typeface="Consolas" panose="020B0609020204030204" pitchFamily="49" charset="0"/>
              </a:rPr>
              <a:t>void</a:t>
            </a:r>
            <a:r>
              <a:rPr lang="en-GB" sz="1200" b="0" dirty="0">
                <a:solidFill>
                  <a:srgbClr val="FFFFFF"/>
                </a:solidFill>
                <a:effectLst/>
                <a:latin typeface="Consolas" panose="020B0609020204030204" pitchFamily="49" charset="0"/>
              </a:rPr>
              <a:t> </a:t>
            </a:r>
            <a:r>
              <a:rPr lang="en-GB" sz="1200" b="0" dirty="0">
                <a:solidFill>
                  <a:srgbClr val="DCDCAA"/>
                </a:solidFill>
                <a:effectLst/>
                <a:latin typeface="Consolas" panose="020B0609020204030204" pitchFamily="49" charset="0"/>
              </a:rPr>
              <a:t>print</a:t>
            </a:r>
            <a:r>
              <a:rPr lang="en-GB" sz="1200" b="0" dirty="0">
                <a:solidFill>
                  <a:srgbClr val="FFFFFF"/>
                </a:solidFill>
                <a:effectLst/>
                <a:latin typeface="Consolas" panose="020B0609020204030204" pitchFamily="49" charset="0"/>
              </a:rPr>
              <a:t>(</a:t>
            </a:r>
            <a:r>
              <a:rPr lang="en-GB" sz="1200" b="0" dirty="0" err="1">
                <a:solidFill>
                  <a:srgbClr val="569CD6"/>
                </a:solidFill>
                <a:effectLst/>
                <a:latin typeface="Consolas" panose="020B0609020204030204" pitchFamily="49" charset="0"/>
              </a:rPr>
              <a:t>const</a:t>
            </a:r>
            <a:r>
              <a:rPr lang="en-GB" sz="1200" b="0" dirty="0">
                <a:solidFill>
                  <a:srgbClr val="FFFFFF"/>
                </a:solidFill>
                <a:effectLst/>
                <a:latin typeface="Consolas" panose="020B0609020204030204" pitchFamily="49" charset="0"/>
              </a:rPr>
              <a:t> </a:t>
            </a:r>
            <a:r>
              <a:rPr lang="en-GB" sz="1200" b="0" dirty="0">
                <a:solidFill>
                  <a:srgbClr val="4EC9B0"/>
                </a:solidFill>
                <a:effectLst/>
                <a:latin typeface="Consolas" panose="020B0609020204030204" pitchFamily="49" charset="0"/>
              </a:rPr>
              <a:t>std</a:t>
            </a:r>
            <a:r>
              <a:rPr lang="en-GB" sz="1200" b="0" dirty="0">
                <a:solidFill>
                  <a:srgbClr val="FFFFFF"/>
                </a:solidFill>
                <a:effectLst/>
                <a:latin typeface="Consolas" panose="020B0609020204030204" pitchFamily="49" charset="0"/>
              </a:rPr>
              <a:t>::</a:t>
            </a:r>
            <a:r>
              <a:rPr lang="en-GB" sz="1200" b="0" dirty="0">
                <a:solidFill>
                  <a:srgbClr val="4EC9B0"/>
                </a:solidFill>
                <a:effectLst/>
                <a:latin typeface="Consolas" panose="020B0609020204030204" pitchFamily="49" charset="0"/>
              </a:rPr>
              <a:t>vector</a:t>
            </a:r>
            <a:r>
              <a:rPr lang="en-GB" sz="1200" b="0" dirty="0">
                <a:solidFill>
                  <a:srgbClr val="FFFFFF"/>
                </a:solidFill>
                <a:effectLst/>
                <a:latin typeface="Consolas" panose="020B0609020204030204" pitchFamily="49" charset="0"/>
              </a:rPr>
              <a:t>&lt;</a:t>
            </a:r>
            <a:r>
              <a:rPr lang="en-GB" sz="1200" b="0" dirty="0">
                <a:solidFill>
                  <a:srgbClr val="4EC9B0"/>
                </a:solidFill>
                <a:effectLst/>
                <a:latin typeface="Consolas" panose="020B0609020204030204" pitchFamily="49" charset="0"/>
              </a:rPr>
              <a:t>Employee</a:t>
            </a:r>
            <a:r>
              <a:rPr lang="en-GB" sz="1200" b="0" dirty="0">
                <a:solidFill>
                  <a:srgbClr val="FFFFFF"/>
                </a:solidFill>
                <a:effectLst/>
                <a:latin typeface="Consolas" panose="020B0609020204030204" pitchFamily="49" charset="0"/>
              </a:rPr>
              <a:t>&gt;</a:t>
            </a:r>
            <a:r>
              <a:rPr lang="en-GB" sz="1200" b="0" dirty="0">
                <a:solidFill>
                  <a:srgbClr val="569CD6"/>
                </a:solidFill>
                <a:effectLst/>
                <a:latin typeface="Consolas" panose="020B0609020204030204" pitchFamily="49" charset="0"/>
              </a:rPr>
              <a:t>&amp;</a:t>
            </a:r>
            <a:r>
              <a:rPr lang="en-GB" sz="1200" b="0" dirty="0">
                <a:solidFill>
                  <a:srgbClr val="FFFFFF"/>
                </a:solidFill>
                <a:effectLst/>
                <a:latin typeface="Consolas" panose="020B0609020204030204" pitchFamily="49" charset="0"/>
              </a:rPr>
              <a:t> </a:t>
            </a:r>
            <a:r>
              <a:rPr lang="en-GB" sz="1200" b="0" dirty="0">
                <a:solidFill>
                  <a:srgbClr val="9CDCFE"/>
                </a:solidFill>
                <a:effectLst/>
                <a:latin typeface="Consolas" panose="020B0609020204030204" pitchFamily="49" charset="0"/>
              </a:rPr>
              <a:t>staff</a:t>
            </a:r>
            <a:r>
              <a:rPr lang="en-GB" sz="1200" b="0" dirty="0">
                <a:solidFill>
                  <a:srgbClr val="FFFFFF"/>
                </a:solidFill>
                <a:effectLst/>
                <a:latin typeface="Consolas" panose="020B0609020204030204" pitchFamily="49" charset="0"/>
              </a:rPr>
              <a:t>) {</a:t>
            </a:r>
          </a:p>
          <a:p>
            <a:pPr>
              <a:spcAft>
                <a:spcPts val="0"/>
              </a:spcAft>
            </a:pPr>
            <a:r>
              <a:rPr lang="en-GB" sz="1200" b="0" dirty="0">
                <a:solidFill>
                  <a:srgbClr val="FFFFFF"/>
                </a:solidFill>
                <a:effectLst/>
                <a:latin typeface="Consolas" panose="020B0609020204030204" pitchFamily="49" charset="0"/>
              </a:rPr>
              <a:t>  </a:t>
            </a:r>
            <a:r>
              <a:rPr lang="en-GB" sz="1200" b="0" dirty="0">
                <a:solidFill>
                  <a:srgbClr val="C586C0"/>
                </a:solidFill>
                <a:effectLst/>
                <a:latin typeface="Consolas" panose="020B0609020204030204" pitchFamily="49" charset="0"/>
              </a:rPr>
              <a:t>for</a:t>
            </a:r>
            <a:r>
              <a:rPr lang="en-GB" sz="1200" b="0" dirty="0">
                <a:solidFill>
                  <a:srgbClr val="FFFFFF"/>
                </a:solidFill>
                <a:effectLst/>
                <a:latin typeface="Consolas" panose="020B0609020204030204" pitchFamily="49" charset="0"/>
              </a:rPr>
              <a:t> (</a:t>
            </a:r>
            <a:r>
              <a:rPr lang="en-GB" sz="1200" b="0" dirty="0" err="1">
                <a:solidFill>
                  <a:srgbClr val="569CD6"/>
                </a:solidFill>
                <a:effectLst/>
                <a:latin typeface="Consolas" panose="020B0609020204030204" pitchFamily="49" charset="0"/>
              </a:rPr>
              <a:t>const</a:t>
            </a:r>
            <a:r>
              <a:rPr lang="en-GB" sz="1200" b="0" dirty="0">
                <a:solidFill>
                  <a:srgbClr val="FFFFFF"/>
                </a:solidFill>
                <a:effectLst/>
                <a:latin typeface="Consolas" panose="020B0609020204030204" pitchFamily="49" charset="0"/>
              </a:rPr>
              <a:t> </a:t>
            </a:r>
            <a:r>
              <a:rPr lang="en-GB" sz="1200" b="0" dirty="0">
                <a:solidFill>
                  <a:srgbClr val="569CD6"/>
                </a:solidFill>
                <a:effectLst/>
                <a:latin typeface="Consolas" panose="020B0609020204030204" pitchFamily="49" charset="0"/>
              </a:rPr>
              <a:t>auto</a:t>
            </a:r>
            <a:r>
              <a:rPr lang="en-GB" sz="1200" b="0" dirty="0">
                <a:solidFill>
                  <a:srgbClr val="D4D4D4"/>
                </a:solidFill>
                <a:effectLst/>
                <a:latin typeface="Consolas" panose="020B0609020204030204" pitchFamily="49" charset="0"/>
              </a:rPr>
              <a:t>&amp;</a:t>
            </a:r>
            <a:r>
              <a:rPr lang="en-GB" sz="1200" b="0" dirty="0">
                <a:solidFill>
                  <a:srgbClr val="FFFFFF"/>
                </a:solidFill>
                <a:effectLst/>
                <a:latin typeface="Consolas" panose="020B0609020204030204" pitchFamily="49" charset="0"/>
              </a:rPr>
              <a:t> person : staff) {</a:t>
            </a:r>
          </a:p>
          <a:p>
            <a:pPr>
              <a:spcAft>
                <a:spcPts val="0"/>
              </a:spcAft>
            </a:pPr>
            <a:r>
              <a:rPr lang="en-GB" sz="1200" b="0" dirty="0">
                <a:solidFill>
                  <a:srgbClr val="FFFFFF"/>
                </a:solidFill>
                <a:effectLst/>
                <a:latin typeface="Consolas" panose="020B0609020204030204" pitchFamily="49" charset="0"/>
              </a:rPr>
              <a:t>    </a:t>
            </a:r>
            <a:r>
              <a:rPr lang="en-GB" sz="1200" b="0" dirty="0">
                <a:solidFill>
                  <a:srgbClr val="4EC9B0"/>
                </a:solidFill>
                <a:effectLst/>
                <a:latin typeface="Consolas" panose="020B0609020204030204" pitchFamily="49" charset="0"/>
              </a:rPr>
              <a:t>std</a:t>
            </a:r>
            <a:r>
              <a:rPr lang="en-GB" sz="1200" b="0" dirty="0">
                <a:solidFill>
                  <a:srgbClr val="FFFFFF"/>
                </a:solidFill>
                <a:effectLst/>
                <a:latin typeface="Consolas" panose="020B0609020204030204" pitchFamily="49" charset="0"/>
              </a:rPr>
              <a:t>::</a:t>
            </a:r>
            <a:r>
              <a:rPr lang="en-GB" sz="1200" b="0" dirty="0" err="1">
                <a:solidFill>
                  <a:srgbClr val="FFFFFF"/>
                </a:solidFill>
                <a:effectLst/>
                <a:latin typeface="Consolas" panose="020B0609020204030204" pitchFamily="49" charset="0"/>
              </a:rPr>
              <a:t>cout</a:t>
            </a:r>
            <a:r>
              <a:rPr lang="en-GB" sz="1200" b="0" dirty="0">
                <a:solidFill>
                  <a:srgbClr val="FFFFFF"/>
                </a:solidFill>
                <a:effectLst/>
                <a:latin typeface="Consolas" panose="020B0609020204030204" pitchFamily="49" charset="0"/>
              </a:rPr>
              <a:t> </a:t>
            </a:r>
            <a:r>
              <a:rPr lang="en-GB" sz="1200" b="0" dirty="0">
                <a:solidFill>
                  <a:srgbClr val="D4D4D4"/>
                </a:solidFill>
                <a:effectLst/>
                <a:latin typeface="Consolas" panose="020B0609020204030204" pitchFamily="49" charset="0"/>
              </a:rPr>
              <a:t>&lt;&lt;</a:t>
            </a:r>
            <a:r>
              <a:rPr lang="en-GB" sz="1200" b="0" dirty="0">
                <a:solidFill>
                  <a:srgbClr val="FFFFFF"/>
                </a:solidFill>
                <a:effectLst/>
                <a:latin typeface="Consolas" panose="020B0609020204030204" pitchFamily="49" charset="0"/>
              </a:rPr>
              <a:t> </a:t>
            </a:r>
            <a:r>
              <a:rPr lang="en-GB" sz="1200" b="0" dirty="0">
                <a:solidFill>
                  <a:srgbClr val="9CDCFE"/>
                </a:solidFill>
                <a:effectLst/>
                <a:latin typeface="Consolas" panose="020B0609020204030204" pitchFamily="49" charset="0"/>
              </a:rPr>
              <a:t>person</a:t>
            </a:r>
            <a:r>
              <a:rPr lang="en-GB" sz="1200" b="0" dirty="0">
                <a:solidFill>
                  <a:srgbClr val="FFFFFF"/>
                </a:solidFill>
                <a:effectLst/>
                <a:latin typeface="Consolas" panose="020B0609020204030204" pitchFamily="49" charset="0"/>
              </a:rPr>
              <a:t>.</a:t>
            </a:r>
            <a:r>
              <a:rPr lang="en-GB" sz="1200" b="0" dirty="0">
                <a:solidFill>
                  <a:srgbClr val="9CDCFE"/>
                </a:solidFill>
                <a:effectLst/>
                <a:latin typeface="Consolas" panose="020B0609020204030204" pitchFamily="49" charset="0"/>
              </a:rPr>
              <a:t>name</a:t>
            </a:r>
            <a:r>
              <a:rPr lang="en-GB" sz="1200" b="0" dirty="0">
                <a:solidFill>
                  <a:srgbClr val="FFFFFF"/>
                </a:solidFill>
                <a:effectLst/>
                <a:latin typeface="Consolas" panose="020B0609020204030204" pitchFamily="49" charset="0"/>
              </a:rPr>
              <a:t> </a:t>
            </a:r>
            <a:r>
              <a:rPr lang="en-GB" sz="1200" b="0" dirty="0">
                <a:solidFill>
                  <a:srgbClr val="D4D4D4"/>
                </a:solidFill>
                <a:effectLst/>
                <a:latin typeface="Consolas" panose="020B0609020204030204" pitchFamily="49" charset="0"/>
              </a:rPr>
              <a:t>&lt;&lt;</a:t>
            </a:r>
            <a:r>
              <a:rPr lang="en-GB" sz="1200" b="0" dirty="0">
                <a:solidFill>
                  <a:srgbClr val="FFFFFF"/>
                </a:solidFill>
                <a:effectLst/>
                <a:latin typeface="Consolas" panose="020B0609020204030204" pitchFamily="49" charset="0"/>
              </a:rPr>
              <a:t> </a:t>
            </a:r>
            <a:r>
              <a:rPr lang="en-GB" sz="1200" b="0" dirty="0">
                <a:solidFill>
                  <a:srgbClr val="CE9178"/>
                </a:solidFill>
                <a:effectLst/>
                <a:latin typeface="Consolas" panose="020B0609020204030204" pitchFamily="49" charset="0"/>
              </a:rPr>
              <a:t>" : "</a:t>
            </a:r>
            <a:r>
              <a:rPr lang="en-GB" sz="1200" b="0" dirty="0">
                <a:solidFill>
                  <a:srgbClr val="FFFFFF"/>
                </a:solidFill>
                <a:effectLst/>
                <a:latin typeface="Consolas" panose="020B0609020204030204" pitchFamily="49" charset="0"/>
              </a:rPr>
              <a:t> </a:t>
            </a:r>
            <a:r>
              <a:rPr lang="en-GB" sz="1200" b="0" dirty="0">
                <a:solidFill>
                  <a:srgbClr val="D4D4D4"/>
                </a:solidFill>
                <a:effectLst/>
                <a:latin typeface="Consolas" panose="020B0609020204030204" pitchFamily="49" charset="0"/>
              </a:rPr>
              <a:t>&lt;&lt;</a:t>
            </a:r>
            <a:r>
              <a:rPr lang="en-GB" sz="1200" b="0" dirty="0">
                <a:solidFill>
                  <a:srgbClr val="FFFFFF"/>
                </a:solidFill>
                <a:effectLst/>
                <a:latin typeface="Consolas" panose="020B0609020204030204" pitchFamily="49" charset="0"/>
              </a:rPr>
              <a:t> </a:t>
            </a:r>
            <a:r>
              <a:rPr lang="en-GB" sz="1200" b="0" dirty="0" err="1">
                <a:solidFill>
                  <a:srgbClr val="9CDCFE"/>
                </a:solidFill>
                <a:effectLst/>
                <a:latin typeface="Consolas" panose="020B0609020204030204" pitchFamily="49" charset="0"/>
              </a:rPr>
              <a:t>person</a:t>
            </a:r>
            <a:r>
              <a:rPr lang="en-GB" sz="1200" b="0" dirty="0" err="1">
                <a:solidFill>
                  <a:srgbClr val="FFFFFF"/>
                </a:solidFill>
                <a:effectLst/>
                <a:latin typeface="Consolas" panose="020B0609020204030204" pitchFamily="49" charset="0"/>
              </a:rPr>
              <a:t>.</a:t>
            </a:r>
            <a:r>
              <a:rPr lang="en-GB" sz="1200" b="0" dirty="0" err="1">
                <a:solidFill>
                  <a:srgbClr val="9CDCFE"/>
                </a:solidFill>
                <a:effectLst/>
                <a:latin typeface="Consolas" panose="020B0609020204030204" pitchFamily="49" charset="0"/>
              </a:rPr>
              <a:t>age</a:t>
            </a:r>
            <a:r>
              <a:rPr lang="en-GB" sz="1200" b="0" dirty="0">
                <a:solidFill>
                  <a:srgbClr val="FFFFFF"/>
                </a:solidFill>
                <a:effectLst/>
                <a:latin typeface="Consolas" panose="020B0609020204030204" pitchFamily="49" charset="0"/>
              </a:rPr>
              <a:t> </a:t>
            </a:r>
            <a:r>
              <a:rPr lang="en-GB" sz="1200" b="0" dirty="0">
                <a:solidFill>
                  <a:srgbClr val="D4D4D4"/>
                </a:solidFill>
                <a:effectLst/>
                <a:latin typeface="Consolas" panose="020B0609020204030204" pitchFamily="49" charset="0"/>
              </a:rPr>
              <a:t>&lt;&lt;</a:t>
            </a:r>
            <a:r>
              <a:rPr lang="en-GB" sz="1200" b="0" dirty="0">
                <a:solidFill>
                  <a:srgbClr val="FFFFFF"/>
                </a:solidFill>
                <a:effectLst/>
                <a:latin typeface="Consolas" panose="020B0609020204030204" pitchFamily="49" charset="0"/>
              </a:rPr>
              <a:t> </a:t>
            </a:r>
            <a:r>
              <a:rPr lang="en-GB" sz="1200" b="0" dirty="0">
                <a:solidFill>
                  <a:srgbClr val="CE9178"/>
                </a:solidFill>
                <a:effectLst/>
                <a:latin typeface="Consolas" panose="020B0609020204030204" pitchFamily="49" charset="0"/>
              </a:rPr>
              <a:t>" years"</a:t>
            </a:r>
            <a:r>
              <a:rPr lang="en-GB" sz="1200" b="0" dirty="0">
                <a:solidFill>
                  <a:srgbClr val="FFFFFF"/>
                </a:solidFill>
                <a:effectLst/>
                <a:latin typeface="Consolas" panose="020B0609020204030204" pitchFamily="49" charset="0"/>
              </a:rPr>
              <a:t> </a:t>
            </a:r>
            <a:r>
              <a:rPr lang="en-GB" sz="1200" b="0" dirty="0">
                <a:solidFill>
                  <a:srgbClr val="D4D4D4"/>
                </a:solidFill>
                <a:effectLst/>
                <a:latin typeface="Consolas" panose="020B0609020204030204" pitchFamily="49" charset="0"/>
              </a:rPr>
              <a:t>&lt;&lt;</a:t>
            </a:r>
            <a:r>
              <a:rPr lang="en-GB" sz="1200" b="0" dirty="0">
                <a:solidFill>
                  <a:srgbClr val="FFFFFF"/>
                </a:solidFill>
                <a:effectLst/>
                <a:latin typeface="Consolas" panose="020B0609020204030204" pitchFamily="49" charset="0"/>
              </a:rPr>
              <a:t> </a:t>
            </a:r>
            <a:r>
              <a:rPr lang="en-GB" sz="1200" b="0" dirty="0">
                <a:solidFill>
                  <a:srgbClr val="4EC9B0"/>
                </a:solidFill>
                <a:effectLst/>
                <a:latin typeface="Consolas" panose="020B0609020204030204" pitchFamily="49" charset="0"/>
              </a:rPr>
              <a:t>std</a:t>
            </a:r>
            <a:r>
              <a:rPr lang="en-GB" sz="1200" b="0" dirty="0">
                <a:solidFill>
                  <a:srgbClr val="FFFFFF"/>
                </a:solidFill>
                <a:effectLst/>
                <a:latin typeface="Consolas" panose="020B0609020204030204" pitchFamily="49" charset="0"/>
              </a:rPr>
              <a:t>::</a:t>
            </a:r>
            <a:r>
              <a:rPr lang="en-GB" sz="1200" b="0" dirty="0" err="1">
                <a:solidFill>
                  <a:srgbClr val="FFFFFF"/>
                </a:solidFill>
                <a:effectLst/>
                <a:latin typeface="Consolas" panose="020B0609020204030204" pitchFamily="49" charset="0"/>
              </a:rPr>
              <a:t>endl</a:t>
            </a:r>
            <a:r>
              <a:rPr lang="en-GB" sz="1200" b="0" dirty="0">
                <a:solidFill>
                  <a:srgbClr val="FFFFFF"/>
                </a:solidFill>
                <a:effectLst/>
                <a:latin typeface="Consolas" panose="020B0609020204030204" pitchFamily="49" charset="0"/>
              </a:rPr>
              <a:t>;</a:t>
            </a:r>
          </a:p>
          <a:p>
            <a:pPr>
              <a:spcAft>
                <a:spcPts val="0"/>
              </a:spcAft>
            </a:pPr>
            <a:r>
              <a:rPr lang="en-GB" sz="1200" b="0" dirty="0">
                <a:solidFill>
                  <a:srgbClr val="FFFFFF"/>
                </a:solidFill>
                <a:effectLst/>
                <a:latin typeface="Consolas" panose="020B0609020204030204" pitchFamily="49" charset="0"/>
              </a:rPr>
              <a:t>  }</a:t>
            </a:r>
          </a:p>
          <a:p>
            <a:pPr>
              <a:spcAft>
                <a:spcPts val="0"/>
              </a:spcAft>
            </a:pPr>
            <a:r>
              <a:rPr lang="en-GB" sz="1200" b="0" dirty="0">
                <a:solidFill>
                  <a:srgbClr val="FFFFFF"/>
                </a:solidFill>
                <a:effectLst/>
                <a:latin typeface="Consolas" panose="020B0609020204030204" pitchFamily="49" charset="0"/>
              </a:rPr>
              <a:t>}</a:t>
            </a:r>
          </a:p>
          <a:p>
            <a:pPr>
              <a:spcAft>
                <a:spcPts val="0"/>
              </a:spcAft>
            </a:pPr>
            <a:endParaRPr lang="en-GB" sz="1200" dirty="0">
              <a:solidFill>
                <a:srgbClr val="FFFFFF"/>
              </a:solidFill>
              <a:latin typeface="Consolas" panose="020B0609020204030204" pitchFamily="49" charset="0"/>
            </a:endParaRPr>
          </a:p>
          <a:p>
            <a:pPr>
              <a:spcAft>
                <a:spcPts val="0"/>
              </a:spcAft>
            </a:pPr>
            <a:r>
              <a:rPr lang="en-GB" sz="1200" b="0" dirty="0">
                <a:solidFill>
                  <a:srgbClr val="569CD6"/>
                </a:solidFill>
                <a:effectLst/>
                <a:latin typeface="Consolas" panose="020B0609020204030204" pitchFamily="49" charset="0"/>
              </a:rPr>
              <a:t>int</a:t>
            </a:r>
            <a:r>
              <a:rPr lang="en-GB" sz="1200" b="0" dirty="0">
                <a:solidFill>
                  <a:srgbClr val="FFFFFF"/>
                </a:solidFill>
                <a:effectLst/>
                <a:latin typeface="Consolas" panose="020B0609020204030204" pitchFamily="49" charset="0"/>
              </a:rPr>
              <a:t> </a:t>
            </a:r>
            <a:r>
              <a:rPr lang="en-GB" sz="1200" b="0" dirty="0">
                <a:solidFill>
                  <a:srgbClr val="DCDCAA"/>
                </a:solidFill>
                <a:effectLst/>
                <a:latin typeface="Consolas" panose="020B0609020204030204" pitchFamily="49" charset="0"/>
              </a:rPr>
              <a:t>main</a:t>
            </a:r>
            <a:r>
              <a:rPr lang="en-GB" sz="1200" b="0" dirty="0">
                <a:solidFill>
                  <a:srgbClr val="FFFFFF"/>
                </a:solidFill>
                <a:effectLst/>
                <a:latin typeface="Consolas" panose="020B0609020204030204" pitchFamily="49" charset="0"/>
              </a:rPr>
              <a:t>() {</a:t>
            </a:r>
          </a:p>
          <a:p>
            <a:pPr>
              <a:spcAft>
                <a:spcPts val="0"/>
              </a:spcAft>
            </a:pPr>
            <a:r>
              <a:rPr lang="en-GB" sz="1200" b="0" dirty="0">
                <a:solidFill>
                  <a:srgbClr val="FFFFFF"/>
                </a:solidFill>
                <a:effectLst/>
                <a:latin typeface="Consolas" panose="020B0609020204030204" pitchFamily="49" charset="0"/>
              </a:rPr>
              <a:t>  </a:t>
            </a:r>
            <a:r>
              <a:rPr lang="en-GB" sz="1200" b="0" dirty="0">
                <a:solidFill>
                  <a:srgbClr val="4EC9B0"/>
                </a:solidFill>
                <a:effectLst/>
                <a:latin typeface="Consolas" panose="020B0609020204030204" pitchFamily="49" charset="0"/>
              </a:rPr>
              <a:t>std</a:t>
            </a:r>
            <a:r>
              <a:rPr lang="en-GB" sz="1200" b="0" dirty="0">
                <a:solidFill>
                  <a:srgbClr val="FFFFFF"/>
                </a:solidFill>
                <a:effectLst/>
                <a:latin typeface="Consolas" panose="020B0609020204030204" pitchFamily="49" charset="0"/>
              </a:rPr>
              <a:t>::vector</a:t>
            </a:r>
            <a:r>
              <a:rPr lang="en-GB" sz="1200" b="0" dirty="0">
                <a:solidFill>
                  <a:srgbClr val="D4D4D4"/>
                </a:solidFill>
                <a:effectLst/>
                <a:latin typeface="Consolas" panose="020B0609020204030204" pitchFamily="49" charset="0"/>
              </a:rPr>
              <a:t>&lt;</a:t>
            </a:r>
            <a:r>
              <a:rPr lang="en-GB" sz="1200" b="0" dirty="0">
                <a:solidFill>
                  <a:srgbClr val="FFFFFF"/>
                </a:solidFill>
                <a:effectLst/>
                <a:latin typeface="Consolas" panose="020B0609020204030204" pitchFamily="49" charset="0"/>
              </a:rPr>
              <a:t>Employee</a:t>
            </a:r>
            <a:r>
              <a:rPr lang="en-GB" sz="1200" b="0" dirty="0">
                <a:solidFill>
                  <a:srgbClr val="D4D4D4"/>
                </a:solidFill>
                <a:effectLst/>
                <a:latin typeface="Consolas" panose="020B0609020204030204" pitchFamily="49" charset="0"/>
              </a:rPr>
              <a:t>&gt;</a:t>
            </a:r>
            <a:r>
              <a:rPr lang="en-GB" sz="1200" b="0" dirty="0">
                <a:solidFill>
                  <a:srgbClr val="FFFFFF"/>
                </a:solidFill>
                <a:effectLst/>
                <a:latin typeface="Consolas" panose="020B0609020204030204" pitchFamily="49" charset="0"/>
              </a:rPr>
              <a:t> staff </a:t>
            </a:r>
            <a:r>
              <a:rPr lang="en-GB" sz="1200" b="0" dirty="0">
                <a:solidFill>
                  <a:srgbClr val="D4D4D4"/>
                </a:solidFill>
                <a:effectLst/>
                <a:latin typeface="Consolas" panose="020B0609020204030204" pitchFamily="49" charset="0"/>
              </a:rPr>
              <a:t>=</a:t>
            </a:r>
            <a:r>
              <a:rPr lang="en-GB" sz="1200" b="0" dirty="0">
                <a:solidFill>
                  <a:srgbClr val="FFFFFF"/>
                </a:solidFill>
                <a:effectLst/>
                <a:latin typeface="Consolas" panose="020B0609020204030204" pitchFamily="49" charset="0"/>
              </a:rPr>
              <a:t> { {</a:t>
            </a:r>
            <a:r>
              <a:rPr lang="en-GB" sz="1200" b="0" dirty="0">
                <a:solidFill>
                  <a:srgbClr val="CE9178"/>
                </a:solidFill>
                <a:effectLst/>
                <a:latin typeface="Consolas" panose="020B0609020204030204" pitchFamily="49" charset="0"/>
              </a:rPr>
              <a:t>"Frank"</a:t>
            </a:r>
            <a:r>
              <a:rPr lang="en-GB" sz="1200" b="0" dirty="0">
                <a:solidFill>
                  <a:srgbClr val="FFFFFF"/>
                </a:solidFill>
                <a:effectLst/>
                <a:latin typeface="Consolas" panose="020B0609020204030204" pitchFamily="49" charset="0"/>
              </a:rPr>
              <a:t>, </a:t>
            </a:r>
            <a:r>
              <a:rPr lang="en-GB" sz="1200" b="0" dirty="0">
                <a:solidFill>
                  <a:srgbClr val="B5CEA8"/>
                </a:solidFill>
                <a:effectLst/>
                <a:latin typeface="Consolas" panose="020B0609020204030204" pitchFamily="49" charset="0"/>
              </a:rPr>
              <a:t>20</a:t>
            </a:r>
            <a:r>
              <a:rPr lang="en-GB" sz="1200" b="0" dirty="0">
                <a:solidFill>
                  <a:srgbClr val="FFFFFF"/>
                </a:solidFill>
                <a:effectLst/>
                <a:latin typeface="Consolas" panose="020B0609020204030204" pitchFamily="49" charset="0"/>
              </a:rPr>
              <a:t>}, {</a:t>
            </a:r>
            <a:r>
              <a:rPr lang="en-GB" sz="1200" b="0" dirty="0">
                <a:solidFill>
                  <a:srgbClr val="CE9178"/>
                </a:solidFill>
                <a:effectLst/>
                <a:latin typeface="Consolas" panose="020B0609020204030204" pitchFamily="49" charset="0"/>
              </a:rPr>
              <a:t>"Phil"</a:t>
            </a:r>
            <a:r>
              <a:rPr lang="en-GB" sz="1200" b="0" dirty="0">
                <a:solidFill>
                  <a:srgbClr val="FFFFFF"/>
                </a:solidFill>
                <a:effectLst/>
                <a:latin typeface="Consolas" panose="020B0609020204030204" pitchFamily="49" charset="0"/>
              </a:rPr>
              <a:t>, </a:t>
            </a:r>
            <a:r>
              <a:rPr lang="en-GB" sz="1200" b="0" dirty="0">
                <a:solidFill>
                  <a:srgbClr val="B5CEA8"/>
                </a:solidFill>
                <a:effectLst/>
                <a:latin typeface="Consolas" panose="020B0609020204030204" pitchFamily="49" charset="0"/>
              </a:rPr>
              <a:t>8</a:t>
            </a:r>
            <a:r>
              <a:rPr lang="en-GB" sz="1200" b="0" dirty="0">
                <a:solidFill>
                  <a:srgbClr val="FFFFFF"/>
                </a:solidFill>
                <a:effectLst/>
                <a:latin typeface="Consolas" panose="020B0609020204030204" pitchFamily="49" charset="0"/>
              </a:rPr>
              <a:t>}, {</a:t>
            </a:r>
            <a:r>
              <a:rPr lang="en-GB" sz="1200" b="0" dirty="0">
                <a:solidFill>
                  <a:srgbClr val="CE9178"/>
                </a:solidFill>
                <a:effectLst/>
                <a:latin typeface="Consolas" panose="020B0609020204030204" pitchFamily="49" charset="0"/>
              </a:rPr>
              <a:t>"Jess"</a:t>
            </a:r>
            <a:r>
              <a:rPr lang="en-GB" sz="1200" b="0" dirty="0">
                <a:solidFill>
                  <a:srgbClr val="FFFFFF"/>
                </a:solidFill>
                <a:effectLst/>
                <a:latin typeface="Consolas" panose="020B0609020204030204" pitchFamily="49" charset="0"/>
              </a:rPr>
              <a:t>, </a:t>
            </a:r>
            <a:r>
              <a:rPr lang="en-GB" sz="1200" b="0" dirty="0">
                <a:solidFill>
                  <a:srgbClr val="B5CEA8"/>
                </a:solidFill>
                <a:effectLst/>
                <a:latin typeface="Consolas" panose="020B0609020204030204" pitchFamily="49" charset="0"/>
              </a:rPr>
              <a:t>12</a:t>
            </a:r>
            <a:r>
              <a:rPr lang="en-GB" sz="1200" b="0" dirty="0">
                <a:solidFill>
                  <a:srgbClr val="FFFFFF"/>
                </a:solidFill>
                <a:effectLst/>
                <a:latin typeface="Consolas" panose="020B0609020204030204" pitchFamily="49" charset="0"/>
              </a:rPr>
              <a:t>}, };</a:t>
            </a:r>
          </a:p>
          <a:p>
            <a:pPr>
              <a:spcAft>
                <a:spcPts val="0"/>
              </a:spcAft>
            </a:pPr>
            <a:r>
              <a:rPr lang="en-GB" sz="1200" b="0" dirty="0">
                <a:solidFill>
                  <a:srgbClr val="FFFFFF"/>
                </a:solidFill>
                <a:effectLst/>
                <a:latin typeface="Consolas" panose="020B0609020204030204" pitchFamily="49" charset="0"/>
              </a:rPr>
              <a:t>  </a:t>
            </a:r>
            <a:r>
              <a:rPr lang="en-GB" sz="1200" b="0" dirty="0">
                <a:solidFill>
                  <a:srgbClr val="4EC9B0"/>
                </a:solidFill>
                <a:effectLst/>
                <a:latin typeface="Consolas" panose="020B0609020204030204" pitchFamily="49" charset="0"/>
              </a:rPr>
              <a:t>std</a:t>
            </a:r>
            <a:r>
              <a:rPr lang="en-GB" sz="1200" b="0" dirty="0">
                <a:solidFill>
                  <a:srgbClr val="FFFFFF"/>
                </a:solidFill>
                <a:effectLst/>
                <a:latin typeface="Consolas" panose="020B0609020204030204" pitchFamily="49" charset="0"/>
              </a:rPr>
              <a:t>::</a:t>
            </a:r>
            <a:r>
              <a:rPr lang="en-GB" sz="1200" b="0" dirty="0">
                <a:solidFill>
                  <a:srgbClr val="4EC9B0"/>
                </a:solidFill>
                <a:effectLst/>
                <a:latin typeface="Consolas" panose="020B0609020204030204" pitchFamily="49" charset="0"/>
              </a:rPr>
              <a:t>ranges</a:t>
            </a:r>
            <a:r>
              <a:rPr lang="en-GB" sz="1200" b="0" dirty="0">
                <a:solidFill>
                  <a:srgbClr val="FFFFFF"/>
                </a:solidFill>
                <a:effectLst/>
                <a:latin typeface="Consolas" panose="020B0609020204030204" pitchFamily="49" charset="0"/>
              </a:rPr>
              <a:t>::</a:t>
            </a:r>
            <a:r>
              <a:rPr lang="en-GB" sz="1200" b="0" dirty="0">
                <a:solidFill>
                  <a:srgbClr val="DCDCAA"/>
                </a:solidFill>
                <a:effectLst/>
                <a:latin typeface="Consolas" panose="020B0609020204030204" pitchFamily="49" charset="0"/>
              </a:rPr>
              <a:t>sort</a:t>
            </a:r>
            <a:r>
              <a:rPr lang="en-GB" sz="1200" b="0" dirty="0">
                <a:solidFill>
                  <a:srgbClr val="FFFFFF"/>
                </a:solidFill>
                <a:effectLst/>
                <a:latin typeface="Consolas" panose="020B0609020204030204" pitchFamily="49" charset="0"/>
              </a:rPr>
              <a:t>(staff); </a:t>
            </a:r>
          </a:p>
          <a:p>
            <a:pPr>
              <a:spcAft>
                <a:spcPts val="0"/>
              </a:spcAft>
            </a:pPr>
            <a:r>
              <a:rPr lang="en-GB" sz="1200" b="0" dirty="0">
                <a:solidFill>
                  <a:srgbClr val="7CA668"/>
                </a:solidFill>
                <a:effectLst/>
                <a:latin typeface="Consolas" panose="020B0609020204030204" pitchFamily="49" charset="0"/>
              </a:rPr>
              <a:t>   // Print sorted result</a:t>
            </a:r>
            <a:endParaRPr lang="en-GB" sz="1200" b="0" dirty="0">
              <a:solidFill>
                <a:srgbClr val="FFFFFF"/>
              </a:solidFill>
              <a:effectLst/>
              <a:latin typeface="Consolas" panose="020B0609020204030204" pitchFamily="49" charset="0"/>
            </a:endParaRPr>
          </a:p>
          <a:p>
            <a:pPr>
              <a:spcAft>
                <a:spcPts val="0"/>
              </a:spcAft>
            </a:pPr>
            <a:r>
              <a:rPr lang="en-GB" sz="1200" b="0" dirty="0">
                <a:solidFill>
                  <a:srgbClr val="FFFFFF"/>
                </a:solidFill>
                <a:effectLst/>
                <a:latin typeface="Consolas" panose="020B0609020204030204" pitchFamily="49" charset="0"/>
              </a:rPr>
              <a:t>  </a:t>
            </a:r>
            <a:r>
              <a:rPr lang="en-GB" sz="1200" b="0" dirty="0">
                <a:solidFill>
                  <a:srgbClr val="4EC9B0"/>
                </a:solidFill>
                <a:effectLst/>
                <a:latin typeface="Consolas" panose="020B0609020204030204" pitchFamily="49" charset="0"/>
              </a:rPr>
              <a:t>std</a:t>
            </a:r>
            <a:r>
              <a:rPr lang="en-GB" sz="1200" b="0" dirty="0">
                <a:solidFill>
                  <a:srgbClr val="FFFFFF"/>
                </a:solidFill>
                <a:effectLst/>
                <a:latin typeface="Consolas" panose="020B0609020204030204" pitchFamily="49" charset="0"/>
              </a:rPr>
              <a:t>::</a:t>
            </a:r>
            <a:r>
              <a:rPr lang="en-GB" sz="1200" b="0" dirty="0" err="1">
                <a:solidFill>
                  <a:srgbClr val="FFFFFF"/>
                </a:solidFill>
                <a:effectLst/>
                <a:latin typeface="Consolas" panose="020B0609020204030204" pitchFamily="49" charset="0"/>
              </a:rPr>
              <a:t>cout</a:t>
            </a:r>
            <a:r>
              <a:rPr lang="en-GB" sz="1200" b="0" dirty="0">
                <a:solidFill>
                  <a:srgbClr val="FFFFFF"/>
                </a:solidFill>
                <a:effectLst/>
                <a:latin typeface="Consolas" panose="020B0609020204030204" pitchFamily="49" charset="0"/>
              </a:rPr>
              <a:t> </a:t>
            </a:r>
            <a:r>
              <a:rPr lang="en-GB" sz="1200" b="0" dirty="0">
                <a:solidFill>
                  <a:srgbClr val="D4D4D4"/>
                </a:solidFill>
                <a:effectLst/>
                <a:latin typeface="Consolas" panose="020B0609020204030204" pitchFamily="49" charset="0"/>
              </a:rPr>
              <a:t>&lt;&lt;</a:t>
            </a:r>
            <a:r>
              <a:rPr lang="en-GB" sz="1200" b="0" dirty="0">
                <a:solidFill>
                  <a:srgbClr val="FFFFFF"/>
                </a:solidFill>
                <a:effectLst/>
                <a:latin typeface="Consolas" panose="020B0609020204030204" pitchFamily="49" charset="0"/>
              </a:rPr>
              <a:t> </a:t>
            </a:r>
            <a:r>
              <a:rPr lang="en-GB" sz="1200" b="0" dirty="0">
                <a:solidFill>
                  <a:srgbClr val="CE9178"/>
                </a:solidFill>
                <a:effectLst/>
                <a:latin typeface="Consolas" panose="020B0609020204030204" pitchFamily="49" charset="0"/>
              </a:rPr>
              <a:t>"Staff sorted :"</a:t>
            </a:r>
            <a:r>
              <a:rPr lang="en-GB" sz="1200" b="0" dirty="0">
                <a:solidFill>
                  <a:srgbClr val="FFFFFF"/>
                </a:solidFill>
                <a:effectLst/>
                <a:latin typeface="Consolas" panose="020B0609020204030204" pitchFamily="49" charset="0"/>
              </a:rPr>
              <a:t> </a:t>
            </a:r>
            <a:r>
              <a:rPr lang="en-GB" sz="1200" b="0" dirty="0">
                <a:solidFill>
                  <a:srgbClr val="D4D4D4"/>
                </a:solidFill>
                <a:effectLst/>
                <a:latin typeface="Consolas" panose="020B0609020204030204" pitchFamily="49" charset="0"/>
              </a:rPr>
              <a:t>&lt;&lt;</a:t>
            </a:r>
            <a:r>
              <a:rPr lang="en-GB" sz="1200" b="0" dirty="0">
                <a:solidFill>
                  <a:srgbClr val="FFFFFF"/>
                </a:solidFill>
                <a:effectLst/>
                <a:latin typeface="Consolas" panose="020B0609020204030204" pitchFamily="49" charset="0"/>
              </a:rPr>
              <a:t> </a:t>
            </a:r>
            <a:r>
              <a:rPr lang="en-GB" sz="1200" b="0" dirty="0">
                <a:solidFill>
                  <a:srgbClr val="4EC9B0"/>
                </a:solidFill>
                <a:effectLst/>
                <a:latin typeface="Consolas" panose="020B0609020204030204" pitchFamily="49" charset="0"/>
              </a:rPr>
              <a:t>std</a:t>
            </a:r>
            <a:r>
              <a:rPr lang="en-GB" sz="1200" b="0" dirty="0">
                <a:solidFill>
                  <a:srgbClr val="FFFFFF"/>
                </a:solidFill>
                <a:effectLst/>
                <a:latin typeface="Consolas" panose="020B0609020204030204" pitchFamily="49" charset="0"/>
              </a:rPr>
              <a:t>::</a:t>
            </a:r>
            <a:r>
              <a:rPr lang="en-GB" sz="1200" b="0" dirty="0" err="1">
                <a:solidFill>
                  <a:srgbClr val="FFFFFF"/>
                </a:solidFill>
                <a:effectLst/>
                <a:latin typeface="Consolas" panose="020B0609020204030204" pitchFamily="49" charset="0"/>
              </a:rPr>
              <a:t>endl</a:t>
            </a:r>
            <a:r>
              <a:rPr lang="en-GB" sz="1200" b="0" dirty="0">
                <a:solidFill>
                  <a:srgbClr val="FFFFFF"/>
                </a:solidFill>
                <a:effectLst/>
                <a:latin typeface="Consolas" panose="020B0609020204030204" pitchFamily="49" charset="0"/>
              </a:rPr>
              <a:t>;</a:t>
            </a:r>
          </a:p>
          <a:p>
            <a:pPr>
              <a:spcAft>
                <a:spcPts val="0"/>
              </a:spcAft>
            </a:pPr>
            <a:r>
              <a:rPr lang="en-GB" sz="1200" b="0" dirty="0">
                <a:solidFill>
                  <a:srgbClr val="FFFFFF"/>
                </a:solidFill>
                <a:effectLst/>
                <a:latin typeface="Consolas" panose="020B0609020204030204" pitchFamily="49" charset="0"/>
              </a:rPr>
              <a:t>  </a:t>
            </a:r>
            <a:r>
              <a:rPr lang="en-GB" sz="1200" b="0" dirty="0">
                <a:solidFill>
                  <a:srgbClr val="DCDCAA"/>
                </a:solidFill>
                <a:effectLst/>
                <a:latin typeface="Consolas" panose="020B0609020204030204" pitchFamily="49" charset="0"/>
              </a:rPr>
              <a:t>print</a:t>
            </a:r>
            <a:r>
              <a:rPr lang="en-GB" sz="1200" b="0" dirty="0">
                <a:solidFill>
                  <a:srgbClr val="FFFFFF"/>
                </a:solidFill>
                <a:effectLst/>
                <a:latin typeface="Consolas" panose="020B0609020204030204" pitchFamily="49" charset="0"/>
              </a:rPr>
              <a:t>(staff);</a:t>
            </a:r>
          </a:p>
          <a:p>
            <a:pPr>
              <a:spcAft>
                <a:spcPts val="0"/>
              </a:spcAft>
            </a:pPr>
            <a:endParaRPr lang="en-GB" sz="1200" b="0" dirty="0">
              <a:solidFill>
                <a:srgbClr val="FFFFFF"/>
              </a:solidFill>
              <a:effectLst/>
              <a:latin typeface="Consolas" panose="020B0609020204030204" pitchFamily="49" charset="0"/>
            </a:endParaRPr>
          </a:p>
          <a:p>
            <a:pPr>
              <a:spcAft>
                <a:spcPts val="0"/>
              </a:spcAft>
            </a:pPr>
            <a:r>
              <a:rPr lang="en-GB" sz="1200" b="0" dirty="0">
                <a:solidFill>
                  <a:srgbClr val="FFFFFF"/>
                </a:solidFill>
                <a:effectLst/>
                <a:latin typeface="Consolas" panose="020B0609020204030204" pitchFamily="49" charset="0"/>
              </a:rPr>
              <a:t>  </a:t>
            </a:r>
            <a:r>
              <a:rPr lang="en-GB" sz="1200" b="0" dirty="0">
                <a:solidFill>
                  <a:srgbClr val="C586C0"/>
                </a:solidFill>
                <a:effectLst/>
                <a:latin typeface="Consolas" panose="020B0609020204030204" pitchFamily="49" charset="0"/>
              </a:rPr>
              <a:t>return</a:t>
            </a:r>
            <a:r>
              <a:rPr lang="en-GB" sz="1200" b="0" dirty="0">
                <a:solidFill>
                  <a:srgbClr val="FFFFFF"/>
                </a:solidFill>
                <a:effectLst/>
                <a:latin typeface="Consolas" panose="020B0609020204030204" pitchFamily="49" charset="0"/>
              </a:rPr>
              <a:t> </a:t>
            </a:r>
            <a:r>
              <a:rPr lang="en-GB" sz="1200" b="0" dirty="0">
                <a:solidFill>
                  <a:srgbClr val="B5CEA8"/>
                </a:solidFill>
                <a:effectLst/>
                <a:latin typeface="Consolas" panose="020B0609020204030204" pitchFamily="49" charset="0"/>
              </a:rPr>
              <a:t>0</a:t>
            </a:r>
            <a:r>
              <a:rPr lang="en-GB" sz="1200" b="0" dirty="0">
                <a:solidFill>
                  <a:srgbClr val="FFFFFF"/>
                </a:solidFill>
                <a:effectLst/>
                <a:latin typeface="Consolas" panose="020B0609020204030204" pitchFamily="49" charset="0"/>
              </a:rPr>
              <a:t>;</a:t>
            </a:r>
          </a:p>
          <a:p>
            <a:r>
              <a:rPr lang="en-GB" sz="900" b="0" dirty="0">
                <a:solidFill>
                  <a:srgbClr val="FFFFFF"/>
                </a:solidFill>
                <a:effectLst/>
                <a:latin typeface="Consolas" panose="020B0609020204030204" pitchFamily="49" charset="0"/>
              </a:rPr>
              <a:t>}</a:t>
            </a:r>
          </a:p>
          <a:p>
            <a:br>
              <a:rPr lang="en-GB" sz="900" b="0" dirty="0">
                <a:solidFill>
                  <a:srgbClr val="FFFFFF"/>
                </a:solidFill>
                <a:effectLst/>
                <a:latin typeface="Consolas" panose="020B0609020204030204" pitchFamily="49" charset="0"/>
              </a:rPr>
            </a:br>
            <a:endParaRPr lang="en-GB" sz="900" b="0" dirty="0">
              <a:solidFill>
                <a:srgbClr val="FFFFFF"/>
              </a:solidFill>
              <a:effectLst/>
              <a:latin typeface="Consolas" panose="020B0609020204030204" pitchFamily="49" charset="0"/>
            </a:endParaRPr>
          </a:p>
          <a:p>
            <a:pPr>
              <a:spcAft>
                <a:spcPts val="0"/>
              </a:spcAft>
            </a:pPr>
            <a:endParaRPr lang="en-GB" sz="800" dirty="0"/>
          </a:p>
        </p:txBody>
      </p:sp>
      <p:grpSp>
        <p:nvGrpSpPr>
          <p:cNvPr id="4" name="Group 3">
            <a:extLst>
              <a:ext uri="{FF2B5EF4-FFF2-40B4-BE49-F238E27FC236}">
                <a16:creationId xmlns:a16="http://schemas.microsoft.com/office/drawing/2014/main" id="{48D7536D-3922-EADA-7372-DA8E0D21F8D3}"/>
              </a:ext>
            </a:extLst>
          </p:cNvPr>
          <p:cNvGrpSpPr/>
          <p:nvPr/>
        </p:nvGrpSpPr>
        <p:grpSpPr>
          <a:xfrm>
            <a:off x="10871545" y="5842492"/>
            <a:ext cx="935671" cy="460412"/>
            <a:chOff x="11183938" y="1821377"/>
            <a:chExt cx="935671" cy="460412"/>
          </a:xfrm>
        </p:grpSpPr>
        <p:pic>
          <p:nvPicPr>
            <p:cNvPr id="5" name="Picture 4">
              <a:extLst>
                <a:ext uri="{FF2B5EF4-FFF2-40B4-BE49-F238E27FC236}">
                  <a16:creationId xmlns:a16="http://schemas.microsoft.com/office/drawing/2014/main" id="{55DED304-CFE5-F2BE-301B-BF9F5BFE7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3938" y="1821377"/>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D56EEC-80DC-1CCB-B6F4-049858358ACA}"/>
                </a:ext>
              </a:extLst>
            </p:cNvPr>
            <p:cNvSpPr txBox="1"/>
            <p:nvPr/>
          </p:nvSpPr>
          <p:spPr>
            <a:xfrm>
              <a:off x="11593512" y="1890711"/>
              <a:ext cx="526097" cy="369332"/>
            </a:xfrm>
            <a:prstGeom prst="rect">
              <a:avLst/>
            </a:prstGeom>
            <a:noFill/>
          </p:spPr>
          <p:txBody>
            <a:bodyPr wrap="square">
              <a:spAutoFit/>
            </a:bodyPr>
            <a:lstStyle/>
            <a:p>
              <a:r>
                <a:rPr lang="en-US" b="1" dirty="0">
                  <a:solidFill>
                    <a:schemeClr val="bg1"/>
                  </a:solidFill>
                </a:rPr>
                <a:t>20</a:t>
              </a:r>
              <a:endParaRPr lang="en-GB" dirty="0">
                <a:solidFill>
                  <a:schemeClr val="bg1"/>
                </a:solidFill>
              </a:endParaRPr>
            </a:p>
          </p:txBody>
        </p:sp>
      </p:grpSp>
    </p:spTree>
    <p:extLst>
      <p:ext uri="{BB962C8B-B14F-4D97-AF65-F5344CB8AC3E}">
        <p14:creationId xmlns:p14="http://schemas.microsoft.com/office/powerpoint/2010/main" val="1807365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53463-03FD-4CBF-63C7-540A66E2859D}"/>
              </a:ext>
            </a:extLst>
          </p:cNvPr>
          <p:cNvSpPr>
            <a:spLocks noGrp="1"/>
          </p:cNvSpPr>
          <p:nvPr>
            <p:ph type="body" sz="quarter" idx="10"/>
          </p:nvPr>
        </p:nvSpPr>
        <p:spPr/>
        <p:txBody>
          <a:bodyPr/>
          <a:lstStyle/>
          <a:p>
            <a:r>
              <a:rPr lang="en-GB" cap="none" dirty="0"/>
              <a:t>&lt;=&gt; Operator for Our Class</a:t>
            </a:r>
          </a:p>
        </p:txBody>
      </p:sp>
      <p:sp>
        <p:nvSpPr>
          <p:cNvPr id="3" name="Text Placeholder 2">
            <a:extLst>
              <a:ext uri="{FF2B5EF4-FFF2-40B4-BE49-F238E27FC236}">
                <a16:creationId xmlns:a16="http://schemas.microsoft.com/office/drawing/2014/main" id="{D151EBBD-9ABA-22E7-3D2C-83C7E6BC4AB3}"/>
              </a:ext>
            </a:extLst>
          </p:cNvPr>
          <p:cNvSpPr>
            <a:spLocks noGrp="1"/>
          </p:cNvSpPr>
          <p:nvPr>
            <p:ph type="body" sz="quarter" idx="15"/>
          </p:nvPr>
        </p:nvSpPr>
        <p:spPr>
          <a:xfrm>
            <a:off x="4441215" y="2943106"/>
            <a:ext cx="7032968" cy="1967348"/>
          </a:xfrm>
        </p:spPr>
        <p:txBody>
          <a:bodyPr/>
          <a:lstStyle/>
          <a:p>
            <a:pPr marL="285750" indent="-285750">
              <a:buFont typeface="Arial" panose="020B0604020202020204" pitchFamily="34" charset="0"/>
              <a:buChar char="•"/>
            </a:pPr>
            <a:r>
              <a:rPr lang="en-US" b="1" dirty="0">
                <a:effectLst/>
                <a:latin typeface="Consolas" panose="020B0609020204030204" pitchFamily="49" charset="0"/>
              </a:rPr>
              <a:t>auto</a:t>
            </a:r>
            <a:r>
              <a:rPr lang="en-US" b="0" dirty="0">
                <a:effectLst/>
                <a:latin typeface="+mn-lt"/>
              </a:rPr>
              <a:t> deduces return type</a:t>
            </a:r>
          </a:p>
          <a:p>
            <a:pPr marL="285750" indent="-285750">
              <a:buFont typeface="Arial" panose="020B0604020202020204" pitchFamily="34" charset="0"/>
              <a:buChar char="•"/>
            </a:pPr>
            <a:r>
              <a:rPr lang="en-US" b="0" dirty="0">
                <a:effectLst/>
                <a:latin typeface="+mn-lt"/>
              </a:rPr>
              <a:t>we must provide </a:t>
            </a:r>
            <a:r>
              <a:rPr lang="en-US" b="1" dirty="0">
                <a:effectLst/>
                <a:latin typeface="Consolas" panose="020B0609020204030204" pitchFamily="49" charset="0"/>
              </a:rPr>
              <a:t>&lt;=&gt;</a:t>
            </a:r>
            <a:r>
              <a:rPr lang="en-US" b="0" dirty="0">
                <a:effectLst/>
                <a:latin typeface="+mn-lt"/>
              </a:rPr>
              <a:t> and </a:t>
            </a:r>
            <a:r>
              <a:rPr lang="en-US" b="1" dirty="0">
                <a:effectLst/>
                <a:latin typeface="Consolas" panose="020B0609020204030204" pitchFamily="49" charset="0"/>
              </a:rPr>
              <a:t>==</a:t>
            </a:r>
          </a:p>
          <a:p>
            <a:pPr marL="285750" indent="-285750">
              <a:buFont typeface="Arial" panose="020B0604020202020204" pitchFamily="34" charset="0"/>
              <a:buChar char="•"/>
            </a:pPr>
            <a:r>
              <a:rPr lang="en-US" b="0" dirty="0">
                <a:effectLst/>
                <a:latin typeface="+mn-lt"/>
              </a:rPr>
              <a:t>query operations so </a:t>
            </a:r>
            <a:r>
              <a:rPr lang="en-US" b="1" dirty="0">
                <a:effectLst/>
                <a:latin typeface="Consolas" panose="020B0609020204030204" pitchFamily="49" charset="0"/>
              </a:rPr>
              <a:t>const</a:t>
            </a:r>
            <a:r>
              <a:rPr lang="en-US" b="0" dirty="0">
                <a:effectLst/>
                <a:latin typeface="+mn-lt"/>
              </a:rPr>
              <a:t> </a:t>
            </a:r>
            <a:r>
              <a:rPr lang="en-US" b="0" dirty="0" err="1">
                <a:effectLst/>
                <a:latin typeface="+mn-lt"/>
              </a:rPr>
              <a:t>arg</a:t>
            </a:r>
            <a:r>
              <a:rPr lang="en-US" b="0" dirty="0">
                <a:effectLst/>
                <a:latin typeface="+mn-lt"/>
              </a:rPr>
              <a:t> and const this</a:t>
            </a:r>
          </a:p>
          <a:p>
            <a:pPr marL="285750" indent="-285750">
              <a:buFont typeface="Arial" panose="020B0604020202020204" pitchFamily="34" charset="0"/>
              <a:buChar char="•"/>
            </a:pPr>
            <a:r>
              <a:rPr lang="en-US" b="0" dirty="0">
                <a:effectLst/>
                <a:latin typeface="+mn-lt"/>
              </a:rPr>
              <a:t>member functions have private access to </a:t>
            </a:r>
            <a:r>
              <a:rPr lang="en-US" b="0" dirty="0" err="1">
                <a:effectLst/>
                <a:latin typeface="+mn-lt"/>
              </a:rPr>
              <a:t>rhs</a:t>
            </a:r>
            <a:endParaRPr lang="en-US" b="0" dirty="0">
              <a:effectLst/>
              <a:latin typeface="+mn-lt"/>
            </a:endParaRPr>
          </a:p>
          <a:p>
            <a:endParaRPr lang="en-GB" b="1" dirty="0">
              <a:latin typeface="Consolas" panose="020B0609020204030204" pitchFamily="49" charset="0"/>
            </a:endParaRPr>
          </a:p>
          <a:p>
            <a:endParaRPr lang="en-GB" b="1" dirty="0"/>
          </a:p>
        </p:txBody>
      </p:sp>
      <p:sp>
        <p:nvSpPr>
          <p:cNvPr id="4" name="TextBox 3">
            <a:extLst>
              <a:ext uri="{FF2B5EF4-FFF2-40B4-BE49-F238E27FC236}">
                <a16:creationId xmlns:a16="http://schemas.microsoft.com/office/drawing/2014/main" id="{6CA499B1-EE9A-6BC2-C311-2D89FEAF2060}"/>
              </a:ext>
            </a:extLst>
          </p:cNvPr>
          <p:cNvSpPr txBox="1"/>
          <p:nvPr/>
        </p:nvSpPr>
        <p:spPr>
          <a:xfrm>
            <a:off x="4441215" y="562552"/>
            <a:ext cx="6858155" cy="1384995"/>
          </a:xfrm>
          <a:prstGeom prst="rect">
            <a:avLst/>
          </a:prstGeom>
          <a:solidFill>
            <a:srgbClr val="000000"/>
          </a:solidFill>
        </p:spPr>
        <p:txBody>
          <a:bodyPr wrap="square">
            <a:spAutoFit/>
          </a:bodyPr>
          <a:lstStyle/>
          <a:p>
            <a:r>
              <a:rPr lang="en-GB" sz="1400" b="0" dirty="0">
                <a:solidFill>
                  <a:srgbClr val="569CD6"/>
                </a:solidFill>
                <a:effectLst/>
                <a:latin typeface="Consolas" panose="020B0609020204030204" pitchFamily="49" charset="0"/>
              </a:rPr>
              <a:t>class</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Hopper</a:t>
            </a:r>
            <a:r>
              <a:rPr lang="en-GB" sz="1400" b="0" dirty="0">
                <a:solidFill>
                  <a:srgbClr val="FFFFFF"/>
                </a:solidFill>
                <a:effectLst/>
                <a:latin typeface="Consolas" panose="020B0609020204030204" pitchFamily="49" charset="0"/>
              </a:rPr>
              <a:t> {</a:t>
            </a:r>
          </a:p>
          <a:p>
            <a:r>
              <a:rPr lang="en-GB" sz="1400" b="0" dirty="0">
                <a:solidFill>
                  <a:srgbClr val="569CD6"/>
                </a:solidFill>
                <a:effectLst/>
                <a:latin typeface="Consolas" panose="020B0609020204030204" pitchFamily="49" charset="0"/>
              </a:rPr>
              <a:t>public:</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 &lt;=&gt;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Hopper</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_content </a:t>
            </a:r>
            <a:r>
              <a:rPr lang="en-GB" sz="1400" b="0" dirty="0">
                <a:solidFill>
                  <a:srgbClr val="D4D4D4"/>
                </a:solidFill>
                <a:effectLst/>
                <a:latin typeface="Consolas" panose="020B0609020204030204" pitchFamily="49" charset="0"/>
              </a:rPr>
              <a:t>&lt;=&gt;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_content</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 ==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Hopper</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_content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_content</a:t>
            </a:r>
            <a:r>
              <a:rPr lang="en-GB" sz="1400" b="0" dirty="0">
                <a:solidFill>
                  <a:srgbClr val="FFFFFF"/>
                </a:solidFill>
                <a:effectLst/>
                <a:latin typeface="Consolas" panose="020B0609020204030204" pitchFamily="49" charset="0"/>
              </a:rPr>
              <a:t>; }</a:t>
            </a:r>
          </a:p>
        </p:txBody>
      </p:sp>
      <p:pic>
        <p:nvPicPr>
          <p:cNvPr id="5" name="Picture 4">
            <a:extLst>
              <a:ext uri="{FF2B5EF4-FFF2-40B4-BE49-F238E27FC236}">
                <a16:creationId xmlns:a16="http://schemas.microsoft.com/office/drawing/2014/main" id="{1A72EACC-1C8D-E8BD-962B-0DB82FCE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8278" y="558464"/>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F3ECEF-5EF5-EC38-520B-7B2BC2B741F1}"/>
              </a:ext>
            </a:extLst>
          </p:cNvPr>
          <p:cNvSpPr txBox="1"/>
          <p:nvPr/>
        </p:nvSpPr>
        <p:spPr>
          <a:xfrm>
            <a:off x="4441215" y="2135630"/>
            <a:ext cx="6858155" cy="460412"/>
          </a:xfrm>
          <a:prstGeom prst="rect">
            <a:avLst/>
          </a:prstGeom>
          <a:solidFill>
            <a:srgbClr val="000000"/>
          </a:solidFill>
        </p:spPr>
        <p:txBody>
          <a:bodyPr wrap="square" anchor="ctr">
            <a:noAutofit/>
          </a:bodyPr>
          <a:lstStyle/>
          <a:p>
            <a:r>
              <a:rPr lang="en-US" sz="1400" b="0" dirty="0">
                <a:solidFill>
                  <a:srgbClr val="569CD6"/>
                </a:solidFill>
                <a:effectLst/>
                <a:latin typeface="Consolas" panose="020B0609020204030204" pitchFamily="49" charset="0"/>
              </a:rPr>
              <a:t>auto</a:t>
            </a:r>
            <a:r>
              <a:rPr lang="en-US" sz="1400" b="0" dirty="0">
                <a:solidFill>
                  <a:srgbClr val="FFFFFF"/>
                </a:solidFill>
                <a:effectLst/>
                <a:latin typeface="Consolas" panose="020B0609020204030204" pitchFamily="49" charset="0"/>
              </a:rPr>
              <a:t> </a:t>
            </a:r>
            <a:r>
              <a:rPr lang="en-US" sz="1400" b="0" dirty="0" err="1">
                <a:solidFill>
                  <a:srgbClr val="FFFFFF"/>
                </a:solidFill>
                <a:effectLst/>
                <a:latin typeface="Consolas" panose="020B0609020204030204" pitchFamily="49" charset="0"/>
              </a:rPr>
              <a:t>compareHoppers</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Hopper{ </a:t>
            </a:r>
            <a:r>
              <a:rPr lang="en-US" sz="1400" b="0" dirty="0">
                <a:solidFill>
                  <a:srgbClr val="CE9178"/>
                </a:solidFill>
                <a:effectLst/>
                <a:latin typeface="Consolas" panose="020B0609020204030204" pitchFamily="49" charset="0"/>
              </a:rPr>
              <a:t>""</a:t>
            </a:r>
            <a:r>
              <a:rPr lang="en-US" sz="1400" b="0" dirty="0">
                <a:solidFill>
                  <a:srgbClr val="FFFFFF"/>
                </a:solidFill>
                <a:effectLst/>
                <a:latin typeface="Consolas" panose="020B0609020204030204" pitchFamily="49" charset="0"/>
              </a:rPr>
              <a:t>,</a:t>
            </a:r>
            <a:r>
              <a:rPr lang="en-US" sz="1400" b="0" dirty="0">
                <a:solidFill>
                  <a:srgbClr val="B5CEA8"/>
                </a:solidFill>
                <a:effectLst/>
                <a:latin typeface="Consolas" panose="020B0609020204030204" pitchFamily="49" charset="0"/>
              </a:rPr>
              <a:t>100</a:t>
            </a:r>
            <a:r>
              <a:rPr lang="en-US" sz="1400" b="0" dirty="0">
                <a:solidFill>
                  <a:srgbClr val="FFFFFF"/>
                </a:solidFill>
                <a:effectLst/>
                <a:latin typeface="Consolas" panose="020B0609020204030204" pitchFamily="49" charset="0"/>
              </a:rPr>
              <a:t> } </a:t>
            </a:r>
            <a:r>
              <a:rPr lang="en-US" sz="1400" b="0" dirty="0">
                <a:solidFill>
                  <a:srgbClr val="D4D4D4"/>
                </a:solidFill>
                <a:effectLst/>
                <a:latin typeface="Consolas" panose="020B0609020204030204" pitchFamily="49" charset="0"/>
              </a:rPr>
              <a:t>&gt;</a:t>
            </a:r>
            <a:r>
              <a:rPr lang="en-US" sz="1400" b="0" dirty="0">
                <a:solidFill>
                  <a:srgbClr val="FFFFFF"/>
                </a:solidFill>
                <a:effectLst/>
                <a:latin typeface="Consolas" panose="020B0609020204030204" pitchFamily="49" charset="0"/>
              </a:rPr>
              <a:t> Hopper{</a:t>
            </a:r>
            <a:r>
              <a:rPr lang="en-US" sz="1400" b="0" dirty="0">
                <a:solidFill>
                  <a:srgbClr val="CE9178"/>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B5CEA8"/>
                </a:solidFill>
                <a:effectLst/>
                <a:latin typeface="Consolas" panose="020B0609020204030204" pitchFamily="49" charset="0"/>
              </a:rPr>
              <a:t>50</a:t>
            </a:r>
            <a:r>
              <a:rPr lang="en-US" sz="1400" b="0" dirty="0">
                <a:solidFill>
                  <a:srgbClr val="FFFFFF"/>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7253DA4C-6357-8E88-BB84-6C795EFBE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8278" y="2100017"/>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8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53463-03FD-4CBF-63C7-540A66E2859D}"/>
              </a:ext>
            </a:extLst>
          </p:cNvPr>
          <p:cNvSpPr>
            <a:spLocks noGrp="1"/>
          </p:cNvSpPr>
          <p:nvPr>
            <p:ph type="body" sz="quarter" idx="10"/>
          </p:nvPr>
        </p:nvSpPr>
        <p:spPr/>
        <p:txBody>
          <a:bodyPr/>
          <a:lstStyle/>
          <a:p>
            <a:r>
              <a:rPr lang="en-GB" cap="none" dirty="0"/>
              <a:t>Operator Overloads</a:t>
            </a:r>
          </a:p>
        </p:txBody>
      </p:sp>
      <p:sp>
        <p:nvSpPr>
          <p:cNvPr id="3" name="Text Placeholder 2">
            <a:extLst>
              <a:ext uri="{FF2B5EF4-FFF2-40B4-BE49-F238E27FC236}">
                <a16:creationId xmlns:a16="http://schemas.microsoft.com/office/drawing/2014/main" id="{D151EBBD-9ABA-22E7-3D2C-83C7E6BC4AB3}"/>
              </a:ext>
            </a:extLst>
          </p:cNvPr>
          <p:cNvSpPr>
            <a:spLocks noGrp="1"/>
          </p:cNvSpPr>
          <p:nvPr>
            <p:ph type="body" sz="quarter" idx="15"/>
          </p:nvPr>
        </p:nvSpPr>
        <p:spPr>
          <a:xfrm>
            <a:off x="4465310" y="3953581"/>
            <a:ext cx="7032968" cy="1967348"/>
          </a:xfrm>
        </p:spPr>
        <p:txBody>
          <a:bodyPr/>
          <a:lstStyle/>
          <a:p>
            <a:pPr marL="285750" indent="-285750">
              <a:buFont typeface="Arial" panose="020B0604020202020204" pitchFamily="34" charset="0"/>
              <a:buChar char="•"/>
            </a:pPr>
            <a:r>
              <a:rPr lang="en-US" b="0" dirty="0">
                <a:effectLst/>
                <a:latin typeface="+mn-lt"/>
              </a:rPr>
              <a:t>free-functions allow primitive type on left</a:t>
            </a:r>
          </a:p>
          <a:p>
            <a:pPr marL="285750" indent="-285750">
              <a:buFont typeface="Arial" panose="020B0604020202020204" pitchFamily="34" charset="0"/>
              <a:buChar char="•"/>
            </a:pPr>
            <a:r>
              <a:rPr lang="en-US" b="0" dirty="0">
                <a:effectLst/>
                <a:latin typeface="+mn-lt"/>
              </a:rPr>
              <a:t>overloads control what types can be compared</a:t>
            </a:r>
          </a:p>
          <a:p>
            <a:pPr marL="285750" indent="-285750">
              <a:buFont typeface="Arial" panose="020B0604020202020204" pitchFamily="34" charset="0"/>
              <a:buChar char="•"/>
            </a:pPr>
            <a:r>
              <a:rPr lang="en-US" b="0" dirty="0">
                <a:effectLst/>
                <a:latin typeface="+mn-lt"/>
              </a:rPr>
              <a:t>how can we prevent meaningless hopper-hopper comparisons?</a:t>
            </a:r>
          </a:p>
          <a:p>
            <a:endParaRPr lang="en-GB" b="1" dirty="0">
              <a:latin typeface="+mn-lt"/>
            </a:endParaRPr>
          </a:p>
          <a:p>
            <a:endParaRPr lang="en-GB" b="1" dirty="0"/>
          </a:p>
        </p:txBody>
      </p:sp>
      <p:sp>
        <p:nvSpPr>
          <p:cNvPr id="4" name="TextBox 3">
            <a:extLst>
              <a:ext uri="{FF2B5EF4-FFF2-40B4-BE49-F238E27FC236}">
                <a16:creationId xmlns:a16="http://schemas.microsoft.com/office/drawing/2014/main" id="{6CA499B1-EE9A-6BC2-C311-2D89FEAF2060}"/>
              </a:ext>
            </a:extLst>
          </p:cNvPr>
          <p:cNvSpPr txBox="1"/>
          <p:nvPr/>
        </p:nvSpPr>
        <p:spPr>
          <a:xfrm>
            <a:off x="4441215" y="562552"/>
            <a:ext cx="6858155" cy="1815882"/>
          </a:xfrm>
          <a:prstGeom prst="rect">
            <a:avLst/>
          </a:prstGeom>
          <a:solidFill>
            <a:srgbClr val="000000"/>
          </a:solidFill>
        </p:spPr>
        <p:txBody>
          <a:bodyPr wrap="square">
            <a:spAutoFit/>
          </a:bodyPr>
          <a:lstStyle/>
          <a:p>
            <a:r>
              <a:rPr lang="en-GB" sz="1400" b="0" dirty="0">
                <a:solidFill>
                  <a:srgbClr val="569CD6"/>
                </a:solidFill>
                <a:effectLst/>
                <a:latin typeface="Consolas" panose="020B0609020204030204" pitchFamily="49" charset="0"/>
              </a:rPr>
              <a:t>inline</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 &lt;=&gt;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Hopper</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required</a:t>
            </a:r>
            <a:r>
              <a:rPr lang="en-GB" sz="1400" b="0" dirty="0">
                <a:solidFill>
                  <a:srgbClr val="FFFFFF"/>
                </a:solidFill>
                <a:effectLst/>
                <a:latin typeface="Consolas" panose="020B0609020204030204" pitchFamily="49" charset="0"/>
              </a:rPr>
              <a:t>) {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_content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&lt;=&gt;</a:t>
            </a:r>
            <a:r>
              <a:rPr lang="en-GB" sz="1400" b="0" dirty="0">
                <a:solidFill>
                  <a:srgbClr val="FFFFFF"/>
                </a:solidFill>
                <a:effectLst/>
                <a:latin typeface="Consolas" panose="020B0609020204030204" pitchFamily="49" charset="0"/>
              </a:rPr>
              <a:t> required; }</a:t>
            </a:r>
          </a:p>
          <a:p>
            <a:r>
              <a:rPr lang="en-GB" sz="1400" b="0" dirty="0">
                <a:solidFill>
                  <a:srgbClr val="569CD6"/>
                </a:solidFill>
                <a:effectLst/>
                <a:latin typeface="Consolas" panose="020B0609020204030204" pitchFamily="49" charset="0"/>
              </a:rPr>
              <a:t>inline</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 &lt;=&gt;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required</a:t>
            </a:r>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Hopper</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 {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required </a:t>
            </a:r>
            <a:r>
              <a:rPr lang="en-GB" sz="1400" b="0" dirty="0">
                <a:solidFill>
                  <a:srgbClr val="D4D4D4"/>
                </a:solidFill>
                <a:effectLst/>
                <a:latin typeface="Consolas" panose="020B0609020204030204" pitchFamily="49" charset="0"/>
              </a:rPr>
              <a:t>&lt;=&gt;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_content</a:t>
            </a:r>
            <a:r>
              <a:rPr lang="en-GB" sz="1400" b="0" dirty="0">
                <a:solidFill>
                  <a:srgbClr val="FFFFFF"/>
                </a:solidFill>
                <a:effectLst/>
                <a:latin typeface="Consolas" panose="020B0609020204030204" pitchFamily="49" charset="0"/>
              </a:rPr>
              <a:t>; }</a:t>
            </a:r>
          </a:p>
          <a:p>
            <a:r>
              <a:rPr lang="en-GB" sz="1400" b="0" dirty="0">
                <a:solidFill>
                  <a:srgbClr val="569CD6"/>
                </a:solidFill>
                <a:effectLst/>
                <a:latin typeface="Consolas" panose="020B0609020204030204" pitchFamily="49" charset="0"/>
              </a:rPr>
              <a:t>inline</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 ==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Hopper</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required</a:t>
            </a:r>
            <a:r>
              <a:rPr lang="en-GB" sz="1400" b="0" dirty="0">
                <a:solidFill>
                  <a:srgbClr val="FFFFFF"/>
                </a:solidFill>
                <a:effectLst/>
                <a:latin typeface="Consolas" panose="020B0609020204030204" pitchFamily="49" charset="0"/>
              </a:rPr>
              <a:t>) {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_content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required; }</a:t>
            </a:r>
          </a:p>
          <a:p>
            <a:r>
              <a:rPr lang="en-GB" sz="1400" b="0" dirty="0">
                <a:solidFill>
                  <a:srgbClr val="569CD6"/>
                </a:solidFill>
                <a:effectLst/>
                <a:latin typeface="Consolas" panose="020B0609020204030204" pitchFamily="49" charset="0"/>
              </a:rPr>
              <a:t>inline</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 ==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required</a:t>
            </a:r>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Hopper</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 {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required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_content</a:t>
            </a:r>
            <a:r>
              <a:rPr lang="en-GB" sz="1400" b="0" dirty="0">
                <a:solidFill>
                  <a:srgbClr val="FFFFFF"/>
                </a:solidFill>
                <a:effectLst/>
                <a:latin typeface="Consolas" panose="020B0609020204030204" pitchFamily="49" charset="0"/>
              </a:rPr>
              <a:t>; }</a:t>
            </a:r>
          </a:p>
        </p:txBody>
      </p:sp>
      <p:pic>
        <p:nvPicPr>
          <p:cNvPr id="5" name="Picture 4">
            <a:extLst>
              <a:ext uri="{FF2B5EF4-FFF2-40B4-BE49-F238E27FC236}">
                <a16:creationId xmlns:a16="http://schemas.microsoft.com/office/drawing/2014/main" id="{1A72EACC-1C8D-E8BD-962B-0DB82FCE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8278" y="558464"/>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2A21E6-C5F7-8A3A-DADF-F7FA20EA1D3E}"/>
              </a:ext>
            </a:extLst>
          </p:cNvPr>
          <p:cNvSpPr txBox="1"/>
          <p:nvPr/>
        </p:nvSpPr>
        <p:spPr>
          <a:xfrm>
            <a:off x="4441215" y="2918942"/>
            <a:ext cx="6858155" cy="764784"/>
          </a:xfrm>
          <a:prstGeom prst="rect">
            <a:avLst/>
          </a:prstGeom>
          <a:solidFill>
            <a:srgbClr val="000000"/>
          </a:solidFill>
        </p:spPr>
        <p:txBody>
          <a:bodyPr wrap="square" anchor="ctr">
            <a:noAutofit/>
          </a:bodyPr>
          <a:lstStyle/>
          <a:p>
            <a:r>
              <a:rPr lang="en-US" sz="1400" b="0" dirty="0">
                <a:solidFill>
                  <a:srgbClr val="569CD6"/>
                </a:solidFill>
                <a:effectLst/>
                <a:latin typeface="Consolas" panose="020B0609020204030204" pitchFamily="49" charset="0"/>
              </a:rPr>
              <a:t>auto</a:t>
            </a:r>
            <a:r>
              <a:rPr lang="en-US" sz="1400" b="0" dirty="0">
                <a:solidFill>
                  <a:srgbClr val="FFFFFF"/>
                </a:solidFill>
                <a:effectLst/>
                <a:latin typeface="Consolas" panose="020B0609020204030204" pitchFamily="49" charset="0"/>
              </a:rPr>
              <a:t> </a:t>
            </a:r>
            <a:r>
              <a:rPr lang="en-US" sz="1400" b="0" dirty="0" err="1">
                <a:solidFill>
                  <a:srgbClr val="FFFFFF"/>
                </a:solidFill>
                <a:effectLst/>
                <a:latin typeface="Consolas" panose="020B0609020204030204" pitchFamily="49" charset="0"/>
              </a:rPr>
              <a:t>compareHoppers</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Hopper{ </a:t>
            </a:r>
            <a:r>
              <a:rPr lang="en-US" sz="1400" b="0" dirty="0">
                <a:solidFill>
                  <a:srgbClr val="CE9178"/>
                </a:solidFill>
                <a:effectLst/>
                <a:latin typeface="Consolas" panose="020B0609020204030204" pitchFamily="49" charset="0"/>
              </a:rPr>
              <a:t>""</a:t>
            </a:r>
            <a:r>
              <a:rPr lang="en-US" sz="1400" b="0" dirty="0">
                <a:solidFill>
                  <a:srgbClr val="FFFFFF"/>
                </a:solidFill>
                <a:effectLst/>
                <a:latin typeface="Consolas" panose="020B0609020204030204" pitchFamily="49" charset="0"/>
              </a:rPr>
              <a:t>,</a:t>
            </a:r>
            <a:r>
              <a:rPr lang="en-US" sz="1400" b="0" dirty="0">
                <a:solidFill>
                  <a:srgbClr val="B5CEA8"/>
                </a:solidFill>
                <a:effectLst/>
                <a:latin typeface="Consolas" panose="020B0609020204030204" pitchFamily="49" charset="0"/>
              </a:rPr>
              <a:t>100</a:t>
            </a:r>
            <a:r>
              <a:rPr lang="en-US" sz="1400" b="0" dirty="0">
                <a:solidFill>
                  <a:srgbClr val="FFFFFF"/>
                </a:solidFill>
                <a:effectLst/>
                <a:latin typeface="Consolas" panose="020B0609020204030204" pitchFamily="49" charset="0"/>
              </a:rPr>
              <a:t> } </a:t>
            </a:r>
            <a:r>
              <a:rPr lang="en-US" sz="1400" b="0" dirty="0">
                <a:solidFill>
                  <a:srgbClr val="D4D4D4"/>
                </a:solidFill>
                <a:effectLst/>
                <a:latin typeface="Consolas" panose="020B0609020204030204" pitchFamily="49" charset="0"/>
              </a:rPr>
              <a:t>&gt;</a:t>
            </a:r>
            <a:r>
              <a:rPr lang="en-US" sz="1400" b="0" dirty="0">
                <a:solidFill>
                  <a:srgbClr val="FFFFFF"/>
                </a:solidFill>
                <a:effectLst/>
                <a:latin typeface="Consolas" panose="020B0609020204030204" pitchFamily="49" charset="0"/>
              </a:rPr>
              <a:t> </a:t>
            </a:r>
            <a:r>
              <a:rPr lang="en-US" sz="1400" b="0" dirty="0">
                <a:solidFill>
                  <a:srgbClr val="B5CEA8"/>
                </a:solidFill>
                <a:effectLst/>
                <a:latin typeface="Consolas" panose="020B0609020204030204" pitchFamily="49" charset="0"/>
              </a:rPr>
              <a:t>50</a:t>
            </a:r>
            <a:r>
              <a:rPr lang="en-US" sz="1400" b="0" dirty="0">
                <a:solidFill>
                  <a:srgbClr val="FFFFFF"/>
                </a:solidFill>
                <a:effectLst/>
                <a:latin typeface="Consolas" panose="020B0609020204030204" pitchFamily="49" charset="0"/>
              </a:rPr>
              <a:t>;</a:t>
            </a:r>
          </a:p>
          <a:p>
            <a:r>
              <a:rPr lang="en-US" sz="1400" b="0" dirty="0" err="1">
                <a:solidFill>
                  <a:srgbClr val="FFFFFF"/>
                </a:solidFill>
                <a:effectLst/>
                <a:latin typeface="Consolas" panose="020B0609020204030204" pitchFamily="49" charset="0"/>
              </a:rPr>
              <a:t>compareHoppers</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B5CEA8"/>
                </a:solidFill>
                <a:effectLst/>
                <a:latin typeface="Consolas" panose="020B0609020204030204" pitchFamily="49" charset="0"/>
              </a:rPr>
              <a:t>50</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Hopper{ </a:t>
            </a:r>
            <a:r>
              <a:rPr lang="en-US" sz="1400" b="0" dirty="0">
                <a:solidFill>
                  <a:srgbClr val="CE9178"/>
                </a:solidFill>
                <a:effectLst/>
                <a:latin typeface="Consolas" panose="020B0609020204030204" pitchFamily="49" charset="0"/>
              </a:rPr>
              <a:t>""</a:t>
            </a:r>
            <a:r>
              <a:rPr lang="en-US" sz="1400" b="0" dirty="0">
                <a:solidFill>
                  <a:srgbClr val="FFFFFF"/>
                </a:solidFill>
                <a:effectLst/>
                <a:latin typeface="Consolas" panose="020B0609020204030204" pitchFamily="49" charset="0"/>
              </a:rPr>
              <a:t>,</a:t>
            </a:r>
            <a:r>
              <a:rPr lang="en-US" sz="1400" b="0" dirty="0">
                <a:solidFill>
                  <a:srgbClr val="B5CEA8"/>
                </a:solidFill>
                <a:effectLst/>
                <a:latin typeface="Consolas" panose="020B0609020204030204" pitchFamily="49" charset="0"/>
              </a:rPr>
              <a:t>100</a:t>
            </a:r>
            <a:r>
              <a:rPr lang="en-US" sz="1400" b="0" dirty="0">
                <a:solidFill>
                  <a:srgbClr val="FFFFFF"/>
                </a:solidFill>
                <a:effectLst/>
                <a:latin typeface="Consolas" panose="020B0609020204030204" pitchFamily="49" charset="0"/>
              </a:rPr>
              <a:t> };</a:t>
            </a:r>
          </a:p>
        </p:txBody>
      </p:sp>
      <p:pic>
        <p:nvPicPr>
          <p:cNvPr id="9" name="Picture 8">
            <a:extLst>
              <a:ext uri="{FF2B5EF4-FFF2-40B4-BE49-F238E27FC236}">
                <a16:creationId xmlns:a16="http://schemas.microsoft.com/office/drawing/2014/main" id="{94E2B0EE-503C-B8A8-0A63-FBAD45E9C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8277" y="2918942"/>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478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53463-03FD-4CBF-63C7-540A66E2859D}"/>
              </a:ext>
            </a:extLst>
          </p:cNvPr>
          <p:cNvSpPr>
            <a:spLocks noGrp="1"/>
          </p:cNvSpPr>
          <p:nvPr>
            <p:ph type="body" sz="quarter" idx="10"/>
          </p:nvPr>
        </p:nvSpPr>
        <p:spPr/>
        <p:txBody>
          <a:bodyPr/>
          <a:lstStyle/>
          <a:p>
            <a:r>
              <a:rPr lang="en-GB" cap="none" dirty="0"/>
              <a:t>Inlining</a:t>
            </a:r>
          </a:p>
        </p:txBody>
      </p:sp>
      <p:sp>
        <p:nvSpPr>
          <p:cNvPr id="3" name="Text Placeholder 2">
            <a:extLst>
              <a:ext uri="{FF2B5EF4-FFF2-40B4-BE49-F238E27FC236}">
                <a16:creationId xmlns:a16="http://schemas.microsoft.com/office/drawing/2014/main" id="{D151EBBD-9ABA-22E7-3D2C-83C7E6BC4AB3}"/>
              </a:ext>
            </a:extLst>
          </p:cNvPr>
          <p:cNvSpPr>
            <a:spLocks noGrp="1"/>
          </p:cNvSpPr>
          <p:nvPr>
            <p:ph type="body" sz="quarter" idx="15"/>
          </p:nvPr>
        </p:nvSpPr>
        <p:spPr>
          <a:xfrm>
            <a:off x="4465310" y="404949"/>
            <a:ext cx="7032968" cy="5515980"/>
          </a:xfrm>
        </p:spPr>
        <p:txBody>
          <a:bodyPr/>
          <a:lstStyle/>
          <a:p>
            <a:r>
              <a:rPr lang="en-US" b="1" dirty="0">
                <a:effectLst/>
                <a:latin typeface="+mn-lt"/>
              </a:rPr>
              <a:t>Implicit inlining:</a:t>
            </a:r>
          </a:p>
          <a:p>
            <a:endParaRPr lang="en-US" b="1" dirty="0">
              <a:latin typeface="+mn-lt"/>
            </a:endParaRPr>
          </a:p>
          <a:p>
            <a:endParaRPr lang="en-US" b="1" dirty="0">
              <a:effectLst/>
              <a:latin typeface="+mn-lt"/>
            </a:endParaRPr>
          </a:p>
          <a:p>
            <a:endParaRPr lang="en-US" b="1" dirty="0">
              <a:latin typeface="+mn-lt"/>
            </a:endParaRPr>
          </a:p>
          <a:p>
            <a:endParaRPr lang="en-US" b="1" dirty="0">
              <a:effectLst/>
              <a:latin typeface="+mn-lt"/>
            </a:endParaRPr>
          </a:p>
          <a:p>
            <a:r>
              <a:rPr lang="en-US" b="1" dirty="0">
                <a:effectLst/>
                <a:latin typeface="+mn-lt"/>
              </a:rPr>
              <a:t>Explicit inlining:</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b="0" dirty="0">
              <a:effectLst/>
              <a:latin typeface="+mn-lt"/>
            </a:endParaRP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b="0" dirty="0">
              <a:effectLst/>
              <a:latin typeface="+mn-lt"/>
            </a:endParaRPr>
          </a:p>
          <a:p>
            <a:pPr marL="285750" indent="-285750">
              <a:buFont typeface="Arial" panose="020B0604020202020204" pitchFamily="34" charset="0"/>
              <a:buChar char="•"/>
            </a:pPr>
            <a:r>
              <a:rPr lang="en-US" b="0" dirty="0">
                <a:effectLst/>
                <a:latin typeface="+mn-lt"/>
              </a:rPr>
              <a:t>inline must be visible to client code: in header-files</a:t>
            </a:r>
          </a:p>
          <a:p>
            <a:pPr marL="285750" indent="-285750">
              <a:buFont typeface="Arial" panose="020B0604020202020204" pitchFamily="34" charset="0"/>
              <a:buChar char="•"/>
            </a:pPr>
            <a:r>
              <a:rPr lang="en-US" b="0" dirty="0">
                <a:effectLst/>
                <a:latin typeface="+mn-lt"/>
              </a:rPr>
              <a:t>inline stable one-liners, such as delegating functions</a:t>
            </a:r>
          </a:p>
          <a:p>
            <a:pPr marL="285750" indent="-285750">
              <a:buFont typeface="Arial" panose="020B0604020202020204" pitchFamily="34" charset="0"/>
              <a:buChar char="•"/>
            </a:pPr>
            <a:r>
              <a:rPr lang="en-US" b="0" dirty="0">
                <a:effectLst/>
                <a:latin typeface="+mn-lt"/>
              </a:rPr>
              <a:t>compiler decides whether to expand in-place or make function-call*</a:t>
            </a:r>
          </a:p>
          <a:p>
            <a:endParaRPr lang="en-GB" b="1" dirty="0">
              <a:latin typeface="+mn-lt"/>
            </a:endParaRPr>
          </a:p>
          <a:p>
            <a:endParaRPr lang="en-GB" b="1" dirty="0"/>
          </a:p>
        </p:txBody>
      </p:sp>
      <p:pic>
        <p:nvPicPr>
          <p:cNvPr id="5" name="Picture 4">
            <a:extLst>
              <a:ext uri="{FF2B5EF4-FFF2-40B4-BE49-F238E27FC236}">
                <a16:creationId xmlns:a16="http://schemas.microsoft.com/office/drawing/2014/main" id="{1A72EACC-1C8D-E8BD-962B-0DB82FCE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8278" y="843705"/>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F3ECEF-5EF5-EC38-520B-7B2BC2B741F1}"/>
              </a:ext>
            </a:extLst>
          </p:cNvPr>
          <p:cNvSpPr txBox="1"/>
          <p:nvPr/>
        </p:nvSpPr>
        <p:spPr>
          <a:xfrm>
            <a:off x="4465310" y="843704"/>
            <a:ext cx="6858155" cy="942233"/>
          </a:xfrm>
          <a:prstGeom prst="rect">
            <a:avLst/>
          </a:prstGeom>
          <a:solidFill>
            <a:srgbClr val="000000"/>
          </a:solidFill>
        </p:spPr>
        <p:txBody>
          <a:bodyPr wrap="square" anchor="ctr">
            <a:noAutofit/>
          </a:bodyPr>
          <a:lstStyle/>
          <a:p>
            <a:r>
              <a:rPr lang="en-US" sz="1400" b="0" dirty="0">
                <a:solidFill>
                  <a:srgbClr val="569CD6"/>
                </a:solidFill>
                <a:effectLst/>
                <a:latin typeface="Consolas" panose="020B0609020204030204" pitchFamily="49" charset="0"/>
              </a:rPr>
              <a:t>class</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Hopper</a:t>
            </a:r>
            <a:r>
              <a:rPr lang="en-US" sz="1400" b="0" dirty="0">
                <a:solidFill>
                  <a:srgbClr val="FFFFFF"/>
                </a:solidFill>
                <a:effectLst/>
                <a:latin typeface="Consolas" panose="020B0609020204030204" pitchFamily="49" charset="0"/>
              </a:rPr>
              <a:t> {</a:t>
            </a:r>
          </a:p>
          <a:p>
            <a:r>
              <a:rPr lang="en-US" sz="1400" b="0" dirty="0">
                <a:solidFill>
                  <a:srgbClr val="569CD6"/>
                </a:solidFill>
                <a:effectLst/>
                <a:latin typeface="Consolas" panose="020B0609020204030204" pitchFamily="49" charset="0"/>
              </a:rPr>
              <a:t>public:</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auto</a:t>
            </a:r>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operator</a:t>
            </a:r>
            <a:r>
              <a:rPr lang="en-US" sz="1400" b="0" dirty="0">
                <a:solidFill>
                  <a:srgbClr val="FFFFFF"/>
                </a:solidFill>
                <a:effectLst/>
                <a:latin typeface="Consolas" panose="020B0609020204030204" pitchFamily="49" charset="0"/>
              </a:rPr>
              <a:t> &lt;=&gt; (</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Hopper</a:t>
            </a:r>
            <a:r>
              <a:rPr lang="en-US" sz="1400" b="0" dirty="0">
                <a:solidFill>
                  <a:srgbClr val="569CD6"/>
                </a:solidFill>
                <a:effectLst/>
                <a:latin typeface="Consolas" panose="020B0609020204030204" pitchFamily="49" charset="0"/>
              </a:rPr>
              <a:t>&amp;</a:t>
            </a:r>
            <a:r>
              <a:rPr lang="en-US" sz="1400" b="0" dirty="0">
                <a:solidFill>
                  <a:srgbClr val="FFFFFF"/>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rhs</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 </a:t>
            </a:r>
            <a:r>
              <a:rPr lang="en-US" sz="1400" b="0" dirty="0">
                <a:solidFill>
                  <a:srgbClr val="C586C0"/>
                </a:solidFill>
                <a:effectLst/>
                <a:latin typeface="Consolas" panose="020B0609020204030204" pitchFamily="49" charset="0"/>
              </a:rPr>
              <a:t>return</a:t>
            </a:r>
            <a:r>
              <a:rPr lang="en-US" sz="1400" b="0" dirty="0">
                <a:solidFill>
                  <a:srgbClr val="FFFFFF"/>
                </a:solidFill>
                <a:effectLst/>
                <a:latin typeface="Consolas" panose="020B0609020204030204" pitchFamily="49" charset="0"/>
              </a:rPr>
              <a:t> _content </a:t>
            </a:r>
            <a:r>
              <a:rPr lang="en-US" sz="1400" b="0" dirty="0">
                <a:solidFill>
                  <a:srgbClr val="D4D4D4"/>
                </a:solidFill>
                <a:effectLst/>
                <a:latin typeface="Consolas" panose="020B0609020204030204" pitchFamily="49" charset="0"/>
              </a:rPr>
              <a:t>&lt;=&gt;</a:t>
            </a:r>
            <a:r>
              <a:rPr lang="en-US" sz="1400" b="0" dirty="0">
                <a:solidFill>
                  <a:srgbClr val="FFFFFF"/>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rhs</a:t>
            </a:r>
            <a:r>
              <a:rPr lang="en-US" sz="1400" b="0" dirty="0">
                <a:solidFill>
                  <a:srgbClr val="FFFFFF"/>
                </a:solidFill>
                <a:effectLst/>
                <a:latin typeface="Consolas" panose="020B0609020204030204" pitchFamily="49" charset="0"/>
              </a:rPr>
              <a:t>.</a:t>
            </a:r>
            <a:r>
              <a:rPr lang="en-US" sz="1400" b="0" dirty="0">
                <a:solidFill>
                  <a:srgbClr val="9CDCFE"/>
                </a:solidFill>
                <a:effectLst/>
                <a:latin typeface="Consolas" panose="020B0609020204030204" pitchFamily="49" charset="0"/>
              </a:rPr>
              <a:t>_content</a:t>
            </a:r>
            <a:r>
              <a:rPr lang="en-US" sz="1400" b="0" dirty="0">
                <a:solidFill>
                  <a:srgbClr val="FFFFFF"/>
                </a:solidFill>
                <a:effectLst/>
                <a:latin typeface="Consolas" panose="020B0609020204030204" pitchFamily="49" charset="0"/>
              </a:rPr>
              <a:t>; }</a:t>
            </a:r>
          </a:p>
        </p:txBody>
      </p:sp>
      <p:sp>
        <p:nvSpPr>
          <p:cNvPr id="8" name="TextBox 7">
            <a:extLst>
              <a:ext uri="{FF2B5EF4-FFF2-40B4-BE49-F238E27FC236}">
                <a16:creationId xmlns:a16="http://schemas.microsoft.com/office/drawing/2014/main" id="{1F2A21E6-C5F7-8A3A-DADF-F7FA20EA1D3E}"/>
              </a:ext>
            </a:extLst>
          </p:cNvPr>
          <p:cNvSpPr txBox="1"/>
          <p:nvPr/>
        </p:nvSpPr>
        <p:spPr>
          <a:xfrm>
            <a:off x="4465309" y="2536550"/>
            <a:ext cx="6858155" cy="764784"/>
          </a:xfrm>
          <a:prstGeom prst="rect">
            <a:avLst/>
          </a:prstGeom>
          <a:solidFill>
            <a:srgbClr val="000000"/>
          </a:solidFill>
        </p:spPr>
        <p:txBody>
          <a:bodyPr wrap="square" anchor="ctr">
            <a:noAutofit/>
          </a:bodyPr>
          <a:lstStyle/>
          <a:p>
            <a:r>
              <a:rPr lang="en-US" sz="1400" b="0" dirty="0">
                <a:solidFill>
                  <a:srgbClr val="FFFFFF"/>
                </a:solidFill>
                <a:effectLst/>
                <a:latin typeface="Consolas" panose="020B0609020204030204" pitchFamily="49" charset="0"/>
              </a:rPr>
              <a:t>`</a:t>
            </a:r>
            <a:r>
              <a:rPr lang="en-US" sz="1400" b="0" dirty="0">
                <a:solidFill>
                  <a:srgbClr val="569CD6"/>
                </a:solidFill>
                <a:effectLst/>
                <a:latin typeface="Consolas" panose="020B0609020204030204" pitchFamily="49" charset="0"/>
              </a:rPr>
              <a:t>inline</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auto</a:t>
            </a:r>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operator</a:t>
            </a:r>
            <a:r>
              <a:rPr lang="en-US" sz="1400" b="0" dirty="0">
                <a:solidFill>
                  <a:srgbClr val="FFFFFF"/>
                </a:solidFill>
                <a:effectLst/>
                <a:latin typeface="Consolas" panose="020B0609020204030204" pitchFamily="49" charset="0"/>
              </a:rPr>
              <a:t> &lt;=&gt; (</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Hopper</a:t>
            </a:r>
            <a:r>
              <a:rPr lang="en-US" sz="1400" b="0" dirty="0">
                <a:solidFill>
                  <a:srgbClr val="569CD6"/>
                </a:solidFill>
                <a:effectLst/>
                <a:latin typeface="Consolas" panose="020B0609020204030204" pitchFamily="49" charset="0"/>
              </a:rPr>
              <a:t>&amp;</a:t>
            </a:r>
            <a:r>
              <a:rPr lang="en-US" sz="1400" b="0" dirty="0">
                <a:solidFill>
                  <a:srgbClr val="FFFFFF"/>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lhs</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required</a:t>
            </a:r>
            <a:r>
              <a:rPr lang="en-US" sz="1400" b="0" dirty="0">
                <a:solidFill>
                  <a:srgbClr val="FFFFFF"/>
                </a:solidFill>
                <a:effectLst/>
                <a:latin typeface="Consolas" panose="020B0609020204030204" pitchFamily="49" charset="0"/>
              </a:rPr>
              <a:t>) { </a:t>
            </a:r>
            <a:r>
              <a:rPr lang="en-US" sz="1400" b="0" dirty="0">
                <a:solidFill>
                  <a:srgbClr val="C586C0"/>
                </a:solidFill>
                <a:effectLst/>
                <a:latin typeface="Consolas" panose="020B0609020204030204" pitchFamily="49" charset="0"/>
              </a:rPr>
              <a:t>return</a:t>
            </a:r>
            <a:r>
              <a:rPr lang="en-US" sz="1400" b="0" dirty="0">
                <a:solidFill>
                  <a:srgbClr val="FFFFFF"/>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lhs</a:t>
            </a:r>
            <a:r>
              <a:rPr lang="en-US" sz="1400" b="0" dirty="0">
                <a:solidFill>
                  <a:srgbClr val="FFFFFF"/>
                </a:solidFill>
                <a:effectLst/>
                <a:latin typeface="Consolas" panose="020B0609020204030204" pitchFamily="49" charset="0"/>
              </a:rPr>
              <a:t>.</a:t>
            </a:r>
            <a:r>
              <a:rPr lang="en-US" sz="1400" b="0" dirty="0">
                <a:solidFill>
                  <a:srgbClr val="9CDCFE"/>
                </a:solidFill>
                <a:effectLst/>
                <a:latin typeface="Consolas" panose="020B0609020204030204" pitchFamily="49" charset="0"/>
              </a:rPr>
              <a:t>_content</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&lt;=&gt;</a:t>
            </a:r>
            <a:r>
              <a:rPr lang="en-US" sz="1400" b="0" dirty="0">
                <a:solidFill>
                  <a:srgbClr val="FFFFFF"/>
                </a:solidFill>
                <a:effectLst/>
                <a:latin typeface="Consolas" panose="020B0609020204030204" pitchFamily="49" charset="0"/>
              </a:rPr>
              <a:t> required; }`</a:t>
            </a:r>
          </a:p>
        </p:txBody>
      </p:sp>
      <p:pic>
        <p:nvPicPr>
          <p:cNvPr id="9" name="Picture 8">
            <a:extLst>
              <a:ext uri="{FF2B5EF4-FFF2-40B4-BE49-F238E27FC236}">
                <a16:creationId xmlns:a16="http://schemas.microsoft.com/office/drawing/2014/main" id="{94E2B0EE-503C-B8A8-0A63-FBAD45E9C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8277" y="2154158"/>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08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53463-03FD-4CBF-63C7-540A66E2859D}"/>
              </a:ext>
            </a:extLst>
          </p:cNvPr>
          <p:cNvSpPr>
            <a:spLocks noGrp="1"/>
          </p:cNvSpPr>
          <p:nvPr>
            <p:ph type="body" sz="quarter" idx="10"/>
          </p:nvPr>
        </p:nvSpPr>
        <p:spPr/>
        <p:txBody>
          <a:bodyPr/>
          <a:lstStyle/>
          <a:p>
            <a:r>
              <a:rPr lang="en-GB" cap="none" dirty="0"/>
              <a:t>Inward Conversion</a:t>
            </a:r>
          </a:p>
        </p:txBody>
      </p:sp>
      <p:sp>
        <p:nvSpPr>
          <p:cNvPr id="3" name="Text Placeholder 2">
            <a:extLst>
              <a:ext uri="{FF2B5EF4-FFF2-40B4-BE49-F238E27FC236}">
                <a16:creationId xmlns:a16="http://schemas.microsoft.com/office/drawing/2014/main" id="{D151EBBD-9ABA-22E7-3D2C-83C7E6BC4AB3}"/>
              </a:ext>
            </a:extLst>
          </p:cNvPr>
          <p:cNvSpPr>
            <a:spLocks noGrp="1"/>
          </p:cNvSpPr>
          <p:nvPr>
            <p:ph type="body" sz="quarter" idx="15"/>
          </p:nvPr>
        </p:nvSpPr>
        <p:spPr>
          <a:xfrm>
            <a:off x="4465310" y="404949"/>
            <a:ext cx="7032968" cy="5515980"/>
          </a:xfrm>
        </p:spPr>
        <p:txBody>
          <a:bodyPr/>
          <a:lstStyle/>
          <a:p>
            <a:r>
              <a:rPr lang="en-US" b="1" dirty="0">
                <a:effectLst/>
                <a:latin typeface="+mn-lt"/>
              </a:rPr>
              <a:t>Single argument constructors considered to be conversion constructors:</a:t>
            </a:r>
          </a:p>
          <a:p>
            <a:endParaRPr lang="en-US" b="1" dirty="0">
              <a:latin typeface="+mn-lt"/>
            </a:endParaRPr>
          </a:p>
          <a:p>
            <a:endParaRPr lang="en-US" b="1" dirty="0">
              <a:latin typeface="+mn-lt"/>
            </a:endParaRPr>
          </a:p>
          <a:p>
            <a:endParaRPr lang="en-US" b="1" dirty="0">
              <a:latin typeface="+mn-lt"/>
            </a:endParaRPr>
          </a:p>
          <a:p>
            <a:endParaRPr lang="en-US" b="1" dirty="0">
              <a:latin typeface="+mn-lt"/>
            </a:endParaRPr>
          </a:p>
          <a:p>
            <a:endParaRPr lang="en-US" b="1" dirty="0">
              <a:latin typeface="+mn-lt"/>
            </a:endParaRPr>
          </a:p>
          <a:p>
            <a:endParaRPr lang="en-US" b="1" dirty="0">
              <a:effectLst/>
              <a:latin typeface="+mn-lt"/>
            </a:endParaRPr>
          </a:p>
          <a:p>
            <a:endParaRPr lang="en-US" b="1" dirty="0">
              <a:latin typeface="+mn-lt"/>
            </a:endParaRPr>
          </a:p>
          <a:p>
            <a:endParaRPr lang="en-US" b="0" dirty="0">
              <a:effectLst/>
              <a:latin typeface="+mn-lt"/>
            </a:endParaRPr>
          </a:p>
          <a:p>
            <a:r>
              <a:rPr lang="en-US" b="1" dirty="0">
                <a:effectLst/>
                <a:latin typeface="+mn-lt"/>
              </a:rPr>
              <a:t>Constructors are usually not </a:t>
            </a:r>
            <a:r>
              <a:rPr lang="en-US" b="1" dirty="0" err="1">
                <a:effectLst/>
                <a:latin typeface="+mn-lt"/>
              </a:rPr>
              <a:t>inlined</a:t>
            </a:r>
            <a:r>
              <a:rPr lang="en-US" b="1" dirty="0">
                <a:effectLst/>
                <a:latin typeface="+mn-lt"/>
              </a:rPr>
              <a:t> by the compiler*</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GB" b="1" dirty="0">
              <a:latin typeface="+mn-lt"/>
            </a:endParaRPr>
          </a:p>
          <a:p>
            <a:endParaRPr lang="en-GB" b="1" dirty="0"/>
          </a:p>
        </p:txBody>
      </p:sp>
      <p:pic>
        <p:nvPicPr>
          <p:cNvPr id="5" name="Picture 4">
            <a:extLst>
              <a:ext uri="{FF2B5EF4-FFF2-40B4-BE49-F238E27FC236}">
                <a16:creationId xmlns:a16="http://schemas.microsoft.com/office/drawing/2014/main" id="{1A72EACC-1C8D-E8BD-962B-0DB82FCE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3959" y="1122344"/>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F3ECEF-5EF5-EC38-520B-7B2BC2B741F1}"/>
              </a:ext>
            </a:extLst>
          </p:cNvPr>
          <p:cNvSpPr txBox="1"/>
          <p:nvPr/>
        </p:nvSpPr>
        <p:spPr>
          <a:xfrm>
            <a:off x="4465310" y="1122344"/>
            <a:ext cx="6858155" cy="1188568"/>
          </a:xfrm>
          <a:prstGeom prst="rect">
            <a:avLst/>
          </a:prstGeom>
          <a:solidFill>
            <a:srgbClr val="000000"/>
          </a:solidFill>
        </p:spPr>
        <p:txBody>
          <a:bodyPr wrap="square" anchor="ctr">
            <a:noAutofit/>
          </a:bodyPr>
          <a:lstStyle/>
          <a:p>
            <a:r>
              <a:rPr lang="en-GB" sz="1400" b="0" dirty="0">
                <a:solidFill>
                  <a:srgbClr val="569CD6"/>
                </a:solidFill>
                <a:effectLst/>
                <a:latin typeface="Consolas" panose="020B0609020204030204" pitchFamily="49" charset="0"/>
              </a:rPr>
              <a:t>class</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Drink</a:t>
            </a:r>
            <a:r>
              <a:rPr lang="en-GB" sz="1400" b="0" dirty="0">
                <a:solidFill>
                  <a:srgbClr val="FFFFFF"/>
                </a:solidFill>
                <a:effectLst/>
                <a:latin typeface="Consolas" panose="020B0609020204030204" pitchFamily="49" charset="0"/>
              </a:rPr>
              <a:t> {</a:t>
            </a:r>
          </a:p>
          <a:p>
            <a:r>
              <a:rPr lang="en-GB" sz="1400" b="0" dirty="0">
                <a:solidFill>
                  <a:srgbClr val="569CD6"/>
                </a:solidFill>
                <a:effectLst/>
                <a:latin typeface="Consolas" panose="020B0609020204030204" pitchFamily="49" charset="0"/>
              </a:rPr>
              <a:t>public:</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Drink</a:t>
            </a:r>
            <a:r>
              <a:rPr lang="en-GB" sz="1400" b="0" dirty="0">
                <a:solidFill>
                  <a:srgbClr val="FFFFFF"/>
                </a:solidFill>
                <a:effectLst/>
                <a:latin typeface="Consolas" panose="020B0609020204030204" pitchFamily="49" charset="0"/>
              </a:rPr>
              <a:t>(</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char*</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name</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volume</a:t>
            </a:r>
            <a:r>
              <a:rPr lang="en-GB" sz="1400" b="0" dirty="0">
                <a:solidFill>
                  <a:srgbClr val="FFFFFF"/>
                </a:solidFill>
                <a:effectLst/>
                <a:latin typeface="Consolas" panose="020B0609020204030204" pitchFamily="49" charset="0"/>
              </a:rPr>
              <a:t>) : </a:t>
            </a:r>
            <a:r>
              <a:rPr lang="en-GB" sz="1400" b="0" dirty="0">
                <a:solidFill>
                  <a:srgbClr val="DCDCAA"/>
                </a:solidFill>
                <a:effectLst/>
                <a:latin typeface="Consolas" panose="020B0609020204030204" pitchFamily="49" charset="0"/>
              </a:rPr>
              <a:t>_name</a:t>
            </a:r>
            <a:r>
              <a:rPr lang="en-GB" sz="1400" b="0" dirty="0">
                <a:solidFill>
                  <a:srgbClr val="FFFFFF"/>
                </a:solidFill>
                <a:effectLst/>
                <a:latin typeface="Consolas" panose="020B0609020204030204" pitchFamily="49" charset="0"/>
              </a:rPr>
              <a:t>(name),</a:t>
            </a:r>
            <a:r>
              <a:rPr lang="en-GB" sz="1400" b="0" dirty="0">
                <a:solidFill>
                  <a:srgbClr val="DCDCAA"/>
                </a:solidFill>
                <a:effectLst/>
                <a:latin typeface="Consolas" panose="020B0609020204030204" pitchFamily="49" charset="0"/>
              </a:rPr>
              <a:t>_volume</a:t>
            </a:r>
            <a:r>
              <a:rPr lang="en-GB" sz="1400" b="0" dirty="0">
                <a:solidFill>
                  <a:srgbClr val="FFFFFF"/>
                </a:solidFill>
                <a:effectLst/>
                <a:latin typeface="Consolas" panose="020B0609020204030204" pitchFamily="49" charset="0"/>
              </a:rPr>
              <a:t>(volume){}</a:t>
            </a:r>
          </a:p>
          <a:p>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Drink</a:t>
            </a:r>
            <a:r>
              <a:rPr lang="en-GB" sz="1400" b="0" dirty="0">
                <a:solidFill>
                  <a:srgbClr val="FFFFFF"/>
                </a:solidFill>
                <a:effectLst/>
                <a:latin typeface="Consolas" panose="020B0609020204030204" pitchFamily="49" charset="0"/>
              </a:rPr>
              <a:t>(</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volume</a:t>
            </a:r>
            <a:r>
              <a:rPr lang="en-GB" sz="1400" b="0" dirty="0">
                <a:solidFill>
                  <a:srgbClr val="FFFFFF"/>
                </a:solidFill>
                <a:effectLst/>
                <a:latin typeface="Consolas" panose="020B0609020204030204" pitchFamily="49" charset="0"/>
              </a:rPr>
              <a:t>) : </a:t>
            </a:r>
            <a:r>
              <a:rPr lang="en-GB" sz="1400" b="0" dirty="0">
                <a:solidFill>
                  <a:srgbClr val="DCDCAA"/>
                </a:solidFill>
                <a:effectLst/>
                <a:latin typeface="Consolas" panose="020B0609020204030204" pitchFamily="49" charset="0"/>
              </a:rPr>
              <a:t>_volume</a:t>
            </a:r>
            <a:r>
              <a:rPr lang="en-GB" sz="1400" b="0" dirty="0">
                <a:solidFill>
                  <a:srgbClr val="FFFFFF"/>
                </a:solidFill>
                <a:effectLst/>
                <a:latin typeface="Consolas" panose="020B0609020204030204" pitchFamily="49" charset="0"/>
              </a:rPr>
              <a:t>(volume) {}</a:t>
            </a:r>
          </a:p>
        </p:txBody>
      </p:sp>
      <p:sp>
        <p:nvSpPr>
          <p:cNvPr id="8" name="TextBox 7">
            <a:extLst>
              <a:ext uri="{FF2B5EF4-FFF2-40B4-BE49-F238E27FC236}">
                <a16:creationId xmlns:a16="http://schemas.microsoft.com/office/drawing/2014/main" id="{1F2A21E6-C5F7-8A3A-DADF-F7FA20EA1D3E}"/>
              </a:ext>
            </a:extLst>
          </p:cNvPr>
          <p:cNvSpPr txBox="1"/>
          <p:nvPr/>
        </p:nvSpPr>
        <p:spPr>
          <a:xfrm>
            <a:off x="4465309" y="2536550"/>
            <a:ext cx="6858155" cy="764784"/>
          </a:xfrm>
          <a:prstGeom prst="rect">
            <a:avLst/>
          </a:prstGeom>
          <a:solidFill>
            <a:srgbClr val="000000"/>
          </a:solidFill>
        </p:spPr>
        <p:txBody>
          <a:bodyPr wrap="square" anchor="ctr">
            <a:noAutofit/>
          </a:bodyPr>
          <a:lstStyle/>
          <a:p>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myDrink</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Drink{ </a:t>
            </a:r>
            <a:r>
              <a:rPr lang="en-GB" sz="1400" b="0" dirty="0">
                <a:solidFill>
                  <a:srgbClr val="B5CEA8"/>
                </a:solidFill>
                <a:effectLst/>
                <a:latin typeface="Consolas" panose="020B0609020204030204" pitchFamily="49" charset="0"/>
              </a:rPr>
              <a:t>120</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Drink </a:t>
            </a:r>
            <a:r>
              <a:rPr lang="en-GB" sz="1400" b="0" dirty="0" err="1">
                <a:solidFill>
                  <a:srgbClr val="FFFFFF"/>
                </a:solidFill>
                <a:effectLst/>
                <a:latin typeface="Consolas" panose="020B0609020204030204" pitchFamily="49" charset="0"/>
              </a:rPr>
              <a:t>yourDrink</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B5CEA8"/>
                </a:solidFill>
                <a:effectLst/>
                <a:latin typeface="Consolas" panose="020B0609020204030204" pitchFamily="49" charset="0"/>
              </a:rPr>
              <a:t>200</a:t>
            </a:r>
            <a:r>
              <a:rPr lang="en-GB" sz="1400" b="0" dirty="0">
                <a:solidFill>
                  <a:srgbClr val="FFFFFF"/>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94E2B0EE-503C-B8A8-0A63-FBAD45E9C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3958" y="2536550"/>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32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53463-03FD-4CBF-63C7-540A66E2859D}"/>
              </a:ext>
            </a:extLst>
          </p:cNvPr>
          <p:cNvSpPr>
            <a:spLocks noGrp="1"/>
          </p:cNvSpPr>
          <p:nvPr>
            <p:ph type="body" sz="quarter" idx="10"/>
          </p:nvPr>
        </p:nvSpPr>
        <p:spPr/>
        <p:txBody>
          <a:bodyPr/>
          <a:lstStyle/>
          <a:p>
            <a:r>
              <a:rPr lang="en-GB" cap="none" dirty="0"/>
              <a:t>Outward Conversion</a:t>
            </a:r>
          </a:p>
        </p:txBody>
      </p:sp>
      <p:sp>
        <p:nvSpPr>
          <p:cNvPr id="3" name="Text Placeholder 2">
            <a:extLst>
              <a:ext uri="{FF2B5EF4-FFF2-40B4-BE49-F238E27FC236}">
                <a16:creationId xmlns:a16="http://schemas.microsoft.com/office/drawing/2014/main" id="{D151EBBD-9ABA-22E7-3D2C-83C7E6BC4AB3}"/>
              </a:ext>
            </a:extLst>
          </p:cNvPr>
          <p:cNvSpPr>
            <a:spLocks noGrp="1"/>
          </p:cNvSpPr>
          <p:nvPr>
            <p:ph type="body" sz="quarter" idx="15"/>
          </p:nvPr>
        </p:nvSpPr>
        <p:spPr>
          <a:xfrm>
            <a:off x="4450990" y="3182349"/>
            <a:ext cx="7032968" cy="1282554"/>
          </a:xfrm>
        </p:spPr>
        <p:txBody>
          <a:bodyPr/>
          <a:lstStyle/>
          <a:p>
            <a:pPr marL="285750" indent="-285750">
              <a:buFont typeface="Arial" panose="020B0604020202020204" pitchFamily="34" charset="0"/>
              <a:buChar char="•"/>
            </a:pPr>
            <a:r>
              <a:rPr lang="en-US" b="0" dirty="0">
                <a:effectLst/>
                <a:latin typeface="+mn-lt"/>
              </a:rPr>
              <a:t>Query function - </a:t>
            </a:r>
            <a:r>
              <a:rPr lang="en-US" b="1" dirty="0">
                <a:effectLst/>
                <a:latin typeface="Consolas" panose="020B0609020204030204" pitchFamily="49" charset="0"/>
              </a:rPr>
              <a:t>const</a:t>
            </a:r>
            <a:r>
              <a:rPr lang="en-US" b="0" dirty="0">
                <a:effectLst/>
                <a:latin typeface="+mn-lt"/>
              </a:rPr>
              <a:t> this</a:t>
            </a:r>
          </a:p>
          <a:p>
            <a:pPr marL="285750" indent="-285750">
              <a:buFont typeface="Arial" panose="020B0604020202020204" pitchFamily="34" charset="0"/>
              <a:buChar char="•"/>
            </a:pPr>
            <a:r>
              <a:rPr lang="en-US" b="0" dirty="0">
                <a:effectLst/>
                <a:latin typeface="+mn-lt"/>
              </a:rPr>
              <a:t>No return-type!</a:t>
            </a:r>
          </a:p>
          <a:p>
            <a:pPr marL="285750" indent="-285750">
              <a:buFont typeface="Arial" panose="020B0604020202020204" pitchFamily="34" charset="0"/>
              <a:buChar char="•"/>
            </a:pPr>
            <a:r>
              <a:rPr lang="en-US" b="0" dirty="0">
                <a:effectLst/>
                <a:latin typeface="+mn-lt"/>
              </a:rPr>
              <a:t>Only define one or suffer from ambiguity errors</a:t>
            </a:r>
          </a:p>
          <a:p>
            <a:endParaRPr lang="en-US" b="1" dirty="0">
              <a:latin typeface="+mn-lt"/>
            </a:endParaRPr>
          </a:p>
        </p:txBody>
      </p:sp>
      <p:pic>
        <p:nvPicPr>
          <p:cNvPr id="5" name="Picture 4">
            <a:extLst>
              <a:ext uri="{FF2B5EF4-FFF2-40B4-BE49-F238E27FC236}">
                <a16:creationId xmlns:a16="http://schemas.microsoft.com/office/drawing/2014/main" id="{1A72EACC-1C8D-E8BD-962B-0DB82FCE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3959" y="460646"/>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F3ECEF-5EF5-EC38-520B-7B2BC2B741F1}"/>
              </a:ext>
            </a:extLst>
          </p:cNvPr>
          <p:cNvSpPr txBox="1"/>
          <p:nvPr/>
        </p:nvSpPr>
        <p:spPr>
          <a:xfrm>
            <a:off x="4465310" y="460646"/>
            <a:ext cx="6858155" cy="1188568"/>
          </a:xfrm>
          <a:prstGeom prst="rect">
            <a:avLst/>
          </a:prstGeom>
          <a:solidFill>
            <a:srgbClr val="000000"/>
          </a:solidFill>
        </p:spPr>
        <p:txBody>
          <a:bodyPr wrap="square" anchor="ctr">
            <a:noAutofit/>
          </a:bodyPr>
          <a:lstStyle/>
          <a:p>
            <a:r>
              <a:rPr lang="en-US" sz="1400" b="0" dirty="0">
                <a:solidFill>
                  <a:srgbClr val="569CD6"/>
                </a:solidFill>
                <a:effectLst/>
                <a:latin typeface="Consolas" panose="020B0609020204030204" pitchFamily="49" charset="0"/>
              </a:rPr>
              <a:t>class</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Drink</a:t>
            </a:r>
            <a:r>
              <a:rPr lang="en-US" sz="1400" b="0" dirty="0">
                <a:solidFill>
                  <a:srgbClr val="FFFFFF"/>
                </a:solidFill>
                <a:effectLst/>
                <a:latin typeface="Consolas" panose="020B0609020204030204" pitchFamily="49" charset="0"/>
              </a:rPr>
              <a:t> {</a:t>
            </a:r>
          </a:p>
          <a:p>
            <a:r>
              <a:rPr lang="en-US" sz="1400" b="0" dirty="0">
                <a:solidFill>
                  <a:srgbClr val="569CD6"/>
                </a:solidFill>
                <a:effectLst/>
                <a:latin typeface="Consolas" panose="020B0609020204030204" pitchFamily="49" charset="0"/>
              </a:rPr>
              <a:t>public:</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operator</a:t>
            </a:r>
            <a:r>
              <a:rPr lang="en-US" sz="1400" b="0" dirty="0">
                <a:solidFill>
                  <a:srgbClr val="FFFFFF"/>
                </a:solidFill>
                <a:effectLst/>
                <a:latin typeface="Consolas" panose="020B0609020204030204" pitchFamily="49" charset="0"/>
              </a:rPr>
              <a:t> bool() </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 </a:t>
            </a:r>
            <a:r>
              <a:rPr lang="en-US" sz="1400" b="0" dirty="0">
                <a:solidFill>
                  <a:srgbClr val="C586C0"/>
                </a:solidFill>
                <a:effectLst/>
                <a:latin typeface="Consolas" panose="020B0609020204030204" pitchFamily="49" charset="0"/>
              </a:rPr>
              <a:t>return</a:t>
            </a:r>
            <a:r>
              <a:rPr lang="en-US" sz="1400" b="0" dirty="0">
                <a:solidFill>
                  <a:srgbClr val="FFFFFF"/>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amount_left</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&gt;</a:t>
            </a:r>
            <a:r>
              <a:rPr lang="en-US" sz="1400" b="0" dirty="0">
                <a:solidFill>
                  <a:srgbClr val="FFFFFF"/>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FFFFFF"/>
                </a:solidFill>
                <a:effectLst/>
                <a:latin typeface="Consolas" panose="020B0609020204030204" pitchFamily="49" charset="0"/>
              </a:rPr>
              <a:t>; }</a:t>
            </a:r>
          </a:p>
        </p:txBody>
      </p:sp>
      <p:sp>
        <p:nvSpPr>
          <p:cNvPr id="8" name="TextBox 7">
            <a:extLst>
              <a:ext uri="{FF2B5EF4-FFF2-40B4-BE49-F238E27FC236}">
                <a16:creationId xmlns:a16="http://schemas.microsoft.com/office/drawing/2014/main" id="{1F2A21E6-C5F7-8A3A-DADF-F7FA20EA1D3E}"/>
              </a:ext>
            </a:extLst>
          </p:cNvPr>
          <p:cNvSpPr txBox="1"/>
          <p:nvPr/>
        </p:nvSpPr>
        <p:spPr>
          <a:xfrm>
            <a:off x="4465310" y="1874851"/>
            <a:ext cx="6858155" cy="1081861"/>
          </a:xfrm>
          <a:prstGeom prst="rect">
            <a:avLst/>
          </a:prstGeom>
          <a:solidFill>
            <a:srgbClr val="000000"/>
          </a:solidFill>
        </p:spPr>
        <p:txBody>
          <a:bodyPr wrap="square" anchor="ctr">
            <a:noAutofit/>
          </a:bodyPr>
          <a:lstStyle/>
          <a:p>
            <a:r>
              <a:rPr lang="en-US" sz="1400" b="0" dirty="0">
                <a:solidFill>
                  <a:srgbClr val="569CD6"/>
                </a:solidFill>
                <a:effectLst/>
                <a:latin typeface="Consolas" panose="020B0609020204030204" pitchFamily="49" charset="0"/>
              </a:rPr>
              <a:t>auto</a:t>
            </a:r>
            <a:r>
              <a:rPr lang="en-US" sz="1400" b="0" dirty="0">
                <a:solidFill>
                  <a:srgbClr val="FFFFFF"/>
                </a:solidFill>
                <a:effectLst/>
                <a:latin typeface="Consolas" panose="020B0609020204030204" pitchFamily="49" charset="0"/>
              </a:rPr>
              <a:t> </a:t>
            </a:r>
            <a:r>
              <a:rPr lang="en-US" sz="1400" b="0" dirty="0" err="1">
                <a:solidFill>
                  <a:srgbClr val="FFFFFF"/>
                </a:solidFill>
                <a:effectLst/>
                <a:latin typeface="Consolas" panose="020B0609020204030204" pitchFamily="49" charset="0"/>
              </a:rPr>
              <a:t>lotsLeft</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bool</a:t>
            </a:r>
            <a:r>
              <a:rPr lang="en-US" sz="1400" b="0" dirty="0">
                <a:solidFill>
                  <a:srgbClr val="FFFFFF"/>
                </a:solidFill>
                <a:effectLst/>
                <a:latin typeface="Consolas" panose="020B0609020204030204" pitchFamily="49" charset="0"/>
              </a:rPr>
              <a:t>(</a:t>
            </a:r>
            <a:r>
              <a:rPr lang="en-US" sz="1400" b="0" dirty="0" err="1">
                <a:solidFill>
                  <a:srgbClr val="FFFFFF"/>
                </a:solidFill>
                <a:effectLst/>
                <a:latin typeface="Consolas" panose="020B0609020204030204" pitchFamily="49" charset="0"/>
              </a:rPr>
              <a:t>myDrink</a:t>
            </a:r>
            <a:r>
              <a:rPr lang="en-US" sz="1400" b="0" dirty="0">
                <a:solidFill>
                  <a:srgbClr val="FFFFFF"/>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bool</a:t>
            </a:r>
            <a:r>
              <a:rPr lang="en-US" sz="1400" b="0" dirty="0">
                <a:solidFill>
                  <a:srgbClr val="FFFFFF"/>
                </a:solidFill>
                <a:effectLst/>
                <a:latin typeface="Consolas" panose="020B0609020204030204" pitchFamily="49" charset="0"/>
              </a:rPr>
              <a:t> </a:t>
            </a:r>
            <a:r>
              <a:rPr lang="en-US" sz="1400" b="0" dirty="0" err="1">
                <a:solidFill>
                  <a:srgbClr val="FFFFFF"/>
                </a:solidFill>
                <a:effectLst/>
                <a:latin typeface="Consolas" panose="020B0609020204030204" pitchFamily="49" charset="0"/>
              </a:rPr>
              <a:t>someLeft</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err="1">
                <a:solidFill>
                  <a:srgbClr val="FFFFFF"/>
                </a:solidFill>
                <a:effectLst/>
                <a:latin typeface="Consolas" panose="020B0609020204030204" pitchFamily="49" charset="0"/>
              </a:rPr>
              <a:t>myDrink</a:t>
            </a:r>
            <a:r>
              <a:rPr lang="en-US" sz="1400" b="0" dirty="0">
                <a:solidFill>
                  <a:srgbClr val="FFFFFF"/>
                </a:solidFill>
                <a:effectLst/>
                <a:latin typeface="Consolas" panose="020B0609020204030204" pitchFamily="49" charset="0"/>
              </a:rPr>
              <a:t>;</a:t>
            </a:r>
          </a:p>
          <a:p>
            <a:r>
              <a:rPr lang="en-US" sz="1400" b="0" dirty="0">
                <a:solidFill>
                  <a:srgbClr val="C586C0"/>
                </a:solidFill>
                <a:effectLst/>
                <a:latin typeface="Consolas" panose="020B0609020204030204" pitchFamily="49" charset="0"/>
              </a:rPr>
              <a:t>if</a:t>
            </a:r>
            <a:r>
              <a:rPr lang="en-US" sz="1400" b="0" dirty="0">
                <a:solidFill>
                  <a:srgbClr val="FFFFFF"/>
                </a:solidFill>
                <a:effectLst/>
                <a:latin typeface="Consolas" panose="020B0609020204030204" pitchFamily="49" charset="0"/>
              </a:rPr>
              <a:t> (</a:t>
            </a:r>
            <a:r>
              <a:rPr lang="en-US" sz="1400" b="0" dirty="0" err="1">
                <a:solidFill>
                  <a:srgbClr val="FFFFFF"/>
                </a:solidFill>
                <a:effectLst/>
                <a:latin typeface="Consolas" panose="020B0609020204030204" pitchFamily="49" charset="0"/>
              </a:rPr>
              <a:t>myDrink</a:t>
            </a:r>
            <a:r>
              <a:rPr lang="en-US" sz="1400" b="0" dirty="0">
                <a:solidFill>
                  <a:srgbClr val="FFFFFF"/>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94E2B0EE-503C-B8A8-0A63-FBAD45E9C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3958" y="1874852"/>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459291"/>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14770</TotalTime>
  <Words>2015</Words>
  <Application>Microsoft Office PowerPoint</Application>
  <PresentationFormat>Widescreen</PresentationFormat>
  <Paragraphs>291</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Consolas</vt:lpstr>
      <vt:lpstr>Krana Fat B</vt:lpstr>
      <vt:lpstr>Montserrat</vt:lpstr>
      <vt:lpstr>Montserrat Black</vt:lpstr>
      <vt:lpstr>Segoe UI</vt:lpstr>
      <vt:lpstr>Wingdings</vt:lpstr>
      <vt:lpstr>Office Theme</vt:lpstr>
      <vt:lpstr>Advanced C++ Internals: Chapter 9:  C++ 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Internals Lab #11</vt:lpstr>
      <vt:lpstr>C++ Internals Lab #12</vt:lpstr>
      <vt:lpstr>PowerPoint Presentation</vt:lpstr>
      <vt:lpstr>Any questions?</vt:lpstr>
      <vt:lpstr>Appendices</vt:lpstr>
      <vt:lpstr>PowerPoint Presentation</vt:lpstr>
      <vt:lpstr>Review of Chapter’s Learning Outcomes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1161</cp:revision>
  <cp:lastPrinted>2019-07-11T13:24:49Z</cp:lastPrinted>
  <dcterms:created xsi:type="dcterms:W3CDTF">2019-07-10T13:11:53Z</dcterms:created>
  <dcterms:modified xsi:type="dcterms:W3CDTF">2024-10-14T10:00:36Z</dcterms:modified>
  <cp:category/>
</cp:coreProperties>
</file>